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T Interphases" charset="1" panose="02000503020000020004"/>
      <p:regular r:id="rId17"/>
    </p:embeddedFont>
    <p:embeddedFont>
      <p:font typeface="HK Grotesk Bold" charset="1" panose="00000800000000000000"/>
      <p:regular r:id="rId18"/>
    </p:embeddedFont>
    <p:embeddedFont>
      <p:font typeface="TT Interphases Bold" charset="1" panose="02000803060000020004"/>
      <p:regular r:id="rId19"/>
    </p:embeddedFont>
    <p:embeddedFont>
      <p:font typeface="Open Sans 1 Bold" charset="1" panose="020B0806030504020204"/>
      <p:regular r:id="rId20"/>
    </p:embeddedFont>
    <p:embeddedFont>
      <p:font typeface="Open Sans 1" charset="1" panose="020B0606030504020204"/>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Open Sans 2" charset="1" panose="00000000000000000000"/>
      <p:regular r:id="rId24"/>
    </p:embeddedFont>
    <p:embeddedFont>
      <p:font typeface="Roboto Bold" charset="1" panose="02000000000000000000"/>
      <p:regular r:id="rId25"/>
    </p:embeddedFont>
    <p:embeddedFont>
      <p:font typeface="Alice" charset="1" panose="00000500000000000000"/>
      <p:regular r:id="rId26"/>
    </p:embeddedFont>
    <p:embeddedFont>
      <p:font typeface="Roboto" charset="1" panose="02000000000000000000"/>
      <p:regular r:id="rId27"/>
    </p:embeddedFont>
    <p:embeddedFont>
      <p:font typeface="TT Interphases Italics" charset="1" panose="02000503020000090004"/>
      <p:regular r:id="rId28"/>
    </p:embeddedFont>
    <p:embeddedFont>
      <p:font typeface="HK Grotesk Medium" charset="1" panose="000006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11" Target="../media/image2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jpeg" Type="http://schemas.openxmlformats.org/officeDocument/2006/relationships/image"/><Relationship Id="rId8" Target="../media/image17.jpe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9D8EE"/>
        </a:solidFill>
      </p:bgPr>
    </p:bg>
    <p:spTree>
      <p:nvGrpSpPr>
        <p:cNvPr id="1" name=""/>
        <p:cNvGrpSpPr/>
        <p:nvPr/>
      </p:nvGrpSpPr>
      <p:grpSpPr>
        <a:xfrm>
          <a:off x="0" y="0"/>
          <a:ext cx="0" cy="0"/>
          <a:chOff x="0" y="0"/>
          <a:chExt cx="0" cy="0"/>
        </a:xfrm>
      </p:grpSpPr>
      <p:sp>
        <p:nvSpPr>
          <p:cNvPr name="Freeform 2" id="2"/>
          <p:cNvSpPr/>
          <p:nvPr/>
        </p:nvSpPr>
        <p:spPr>
          <a:xfrm flipH="true" flipV="true" rot="-1016588">
            <a:off x="5970768" y="1261572"/>
            <a:ext cx="8329852" cy="8329852"/>
          </a:xfrm>
          <a:custGeom>
            <a:avLst/>
            <a:gdLst/>
            <a:ahLst/>
            <a:cxnLst/>
            <a:rect r="r" b="b" t="t" l="l"/>
            <a:pathLst>
              <a:path h="8329852" w="8329852">
                <a:moveTo>
                  <a:pt x="8329851" y="8329852"/>
                </a:moveTo>
                <a:lnTo>
                  <a:pt x="0" y="8329852"/>
                </a:lnTo>
                <a:lnTo>
                  <a:pt x="0" y="0"/>
                </a:lnTo>
                <a:lnTo>
                  <a:pt x="8329851" y="0"/>
                </a:lnTo>
                <a:lnTo>
                  <a:pt x="8329851" y="8329852"/>
                </a:lnTo>
                <a:close/>
              </a:path>
            </a:pathLst>
          </a:custGeom>
          <a:blipFill>
            <a:blip r:embed="rId2">
              <a:alphaModFix amt="5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31360" y="-955825"/>
            <a:ext cx="13032300" cy="12642445"/>
            <a:chOff x="0" y="0"/>
            <a:chExt cx="5943600" cy="5765800"/>
          </a:xfrm>
        </p:grpSpPr>
        <p:sp>
          <p:nvSpPr>
            <p:cNvPr name="Freeform 4" id="4"/>
            <p:cNvSpPr/>
            <p:nvPr/>
          </p:nvSpPr>
          <p:spPr>
            <a:xfrm flipH="false" flipV="false" rot="0">
              <a:off x="0" y="0"/>
              <a:ext cx="5943600" cy="5765800"/>
            </a:xfrm>
            <a:custGeom>
              <a:avLst/>
              <a:gdLst/>
              <a:ahLst/>
              <a:cxnLst/>
              <a:rect r="r" b="b" t="t" l="l"/>
              <a:pathLst>
                <a:path h="5765800" w="5943600">
                  <a:moveTo>
                    <a:pt x="4222750" y="5765800"/>
                  </a:moveTo>
                  <a:cubicBezTo>
                    <a:pt x="3751580" y="5765800"/>
                    <a:pt x="3295650" y="5568950"/>
                    <a:pt x="2971800" y="5226050"/>
                  </a:cubicBezTo>
                  <a:cubicBezTo>
                    <a:pt x="2647950" y="5568950"/>
                    <a:pt x="2192020" y="5765800"/>
                    <a:pt x="1720850" y="5765800"/>
                  </a:cubicBezTo>
                  <a:cubicBezTo>
                    <a:pt x="772160" y="5765800"/>
                    <a:pt x="0" y="4993640"/>
                    <a:pt x="0" y="4044950"/>
                  </a:cubicBezTo>
                  <a:cubicBezTo>
                    <a:pt x="0" y="3613150"/>
                    <a:pt x="160020" y="3200400"/>
                    <a:pt x="452120" y="2882900"/>
                  </a:cubicBezTo>
                  <a:cubicBezTo>
                    <a:pt x="160020" y="2565400"/>
                    <a:pt x="0" y="2152650"/>
                    <a:pt x="0" y="1720850"/>
                  </a:cubicBezTo>
                  <a:cubicBezTo>
                    <a:pt x="0" y="772160"/>
                    <a:pt x="772160" y="0"/>
                    <a:pt x="1720850" y="0"/>
                  </a:cubicBezTo>
                  <a:cubicBezTo>
                    <a:pt x="2192020" y="0"/>
                    <a:pt x="2647950" y="196850"/>
                    <a:pt x="2971800" y="539750"/>
                  </a:cubicBezTo>
                  <a:cubicBezTo>
                    <a:pt x="3295650" y="196850"/>
                    <a:pt x="3751580" y="0"/>
                    <a:pt x="4222750" y="0"/>
                  </a:cubicBezTo>
                  <a:cubicBezTo>
                    <a:pt x="5171440" y="0"/>
                    <a:pt x="5943600" y="772160"/>
                    <a:pt x="5943600" y="1720850"/>
                  </a:cubicBezTo>
                  <a:cubicBezTo>
                    <a:pt x="5943600" y="2152650"/>
                    <a:pt x="5783580" y="2565400"/>
                    <a:pt x="5491480" y="2882900"/>
                  </a:cubicBezTo>
                  <a:cubicBezTo>
                    <a:pt x="5782310" y="3200400"/>
                    <a:pt x="5943600" y="3613150"/>
                    <a:pt x="5943600" y="4044950"/>
                  </a:cubicBezTo>
                  <a:cubicBezTo>
                    <a:pt x="5943600" y="4993640"/>
                    <a:pt x="5171440" y="5765800"/>
                    <a:pt x="4222750" y="5765800"/>
                  </a:cubicBezTo>
                  <a:close/>
                </a:path>
              </a:pathLst>
            </a:custGeom>
            <a:blipFill>
              <a:blip r:embed="rId4"/>
              <a:stretch>
                <a:fillRect l="-30771" t="0" r="0" b="0"/>
              </a:stretch>
            </a:blipFill>
          </p:spPr>
        </p:sp>
      </p:grpSp>
      <p:sp>
        <p:nvSpPr>
          <p:cNvPr name="AutoShape 5" id="5"/>
          <p:cNvSpPr/>
          <p:nvPr/>
        </p:nvSpPr>
        <p:spPr>
          <a:xfrm>
            <a:off x="852488" y="8173961"/>
            <a:ext cx="0" cy="1055764"/>
          </a:xfrm>
          <a:prstGeom prst="line">
            <a:avLst/>
          </a:prstGeom>
          <a:ln cap="rnd" w="28575">
            <a:solidFill>
              <a:srgbClr val="CEF4A8"/>
            </a:solidFill>
            <a:prstDash val="solid"/>
            <a:headEnd type="none" len="sm" w="sm"/>
            <a:tailEnd type="none" len="sm" w="sm"/>
          </a:ln>
        </p:spPr>
      </p:sp>
      <p:sp>
        <p:nvSpPr>
          <p:cNvPr name="Freeform 6" id="6"/>
          <p:cNvSpPr/>
          <p:nvPr/>
        </p:nvSpPr>
        <p:spPr>
          <a:xfrm flipH="false" flipV="false" rot="0">
            <a:off x="852488" y="1026455"/>
            <a:ext cx="1969224" cy="868090"/>
          </a:xfrm>
          <a:custGeom>
            <a:avLst/>
            <a:gdLst/>
            <a:ahLst/>
            <a:cxnLst/>
            <a:rect r="r" b="b" t="t" l="l"/>
            <a:pathLst>
              <a:path h="868090" w="1969224">
                <a:moveTo>
                  <a:pt x="0" y="0"/>
                </a:moveTo>
                <a:lnTo>
                  <a:pt x="1969223" y="0"/>
                </a:lnTo>
                <a:lnTo>
                  <a:pt x="1969223" y="868090"/>
                </a:lnTo>
                <a:lnTo>
                  <a:pt x="0" y="868090"/>
                </a:lnTo>
                <a:lnTo>
                  <a:pt x="0" y="0"/>
                </a:lnTo>
                <a:close/>
              </a:path>
            </a:pathLst>
          </a:custGeom>
          <a:blipFill>
            <a:blip r:embed="rId5"/>
            <a:stretch>
              <a:fillRect l="0" t="0" r="0" b="0"/>
            </a:stretch>
          </a:blipFill>
        </p:spPr>
      </p:sp>
      <p:sp>
        <p:nvSpPr>
          <p:cNvPr name="TextBox 7" id="7"/>
          <p:cNvSpPr txBox="true"/>
          <p:nvPr/>
        </p:nvSpPr>
        <p:spPr>
          <a:xfrm rot="0">
            <a:off x="1028700" y="8239125"/>
            <a:ext cx="7448363" cy="923925"/>
          </a:xfrm>
          <a:prstGeom prst="rect">
            <a:avLst/>
          </a:prstGeom>
        </p:spPr>
        <p:txBody>
          <a:bodyPr anchor="t" rtlCol="false" tIns="0" lIns="0" bIns="0" rIns="0">
            <a:spAutoFit/>
          </a:bodyPr>
          <a:lstStyle/>
          <a:p>
            <a:pPr algn="l">
              <a:lnSpc>
                <a:spcPts val="3600"/>
              </a:lnSpc>
            </a:pPr>
            <a:r>
              <a:rPr lang="en-US" sz="3000">
                <a:solidFill>
                  <a:srgbClr val="FFFFFF"/>
                </a:solidFill>
                <a:latin typeface="TT Interphases"/>
                <a:ea typeface="TT Interphases"/>
                <a:cs typeface="TT Interphases"/>
                <a:sym typeface="TT Interphases"/>
              </a:rPr>
              <a:t>More Than Ads  </a:t>
            </a:r>
          </a:p>
          <a:p>
            <a:pPr algn="l" marL="0" indent="0" lvl="0">
              <a:lnSpc>
                <a:spcPts val="3600"/>
              </a:lnSpc>
            </a:pPr>
            <a:r>
              <a:rPr lang="en-US" sz="3000">
                <a:solidFill>
                  <a:srgbClr val="FFFFFF"/>
                </a:solidFill>
                <a:latin typeface="TT Interphases"/>
                <a:ea typeface="TT Interphases"/>
                <a:cs typeface="TT Interphases"/>
                <a:sym typeface="TT Interphases"/>
              </a:rPr>
              <a:t>Genuine connections With Pet Parents </a:t>
            </a:r>
          </a:p>
        </p:txBody>
      </p:sp>
      <p:sp>
        <p:nvSpPr>
          <p:cNvPr name="TextBox 8" id="8"/>
          <p:cNvSpPr txBox="true"/>
          <p:nvPr/>
        </p:nvSpPr>
        <p:spPr>
          <a:xfrm rot="0">
            <a:off x="1028700" y="4448175"/>
            <a:ext cx="8728030" cy="1609725"/>
          </a:xfrm>
          <a:prstGeom prst="rect">
            <a:avLst/>
          </a:prstGeom>
        </p:spPr>
        <p:txBody>
          <a:bodyPr anchor="t" rtlCol="false" tIns="0" lIns="0" bIns="0" rIns="0">
            <a:spAutoFit/>
          </a:bodyPr>
          <a:lstStyle/>
          <a:p>
            <a:pPr algn="l" marL="0" indent="0" lvl="0">
              <a:lnSpc>
                <a:spcPts val="12000"/>
              </a:lnSpc>
            </a:pPr>
            <a:r>
              <a:rPr lang="en-US" b="true" sz="12000">
                <a:solidFill>
                  <a:srgbClr val="FFFFFF"/>
                </a:solidFill>
                <a:latin typeface="HK Grotesk Bold"/>
                <a:ea typeface="HK Grotesk Bold"/>
                <a:cs typeface="HK Grotesk Bold"/>
                <a:sym typeface="HK Grotesk Bold"/>
              </a:rPr>
              <a:t> Sales Kit </a:t>
            </a:r>
          </a:p>
        </p:txBody>
      </p:sp>
      <p:sp>
        <p:nvSpPr>
          <p:cNvPr name="TextBox 9" id="9"/>
          <p:cNvSpPr txBox="true"/>
          <p:nvPr/>
        </p:nvSpPr>
        <p:spPr>
          <a:xfrm rot="0">
            <a:off x="4017402" y="1165225"/>
            <a:ext cx="3532982" cy="523875"/>
          </a:xfrm>
          <a:prstGeom prst="rect">
            <a:avLst/>
          </a:prstGeom>
        </p:spPr>
        <p:txBody>
          <a:bodyPr anchor="t" rtlCol="false" tIns="0" lIns="0" bIns="0" rIns="0">
            <a:spAutoFit/>
          </a:bodyPr>
          <a:lstStyle/>
          <a:p>
            <a:pPr algn="r">
              <a:lnSpc>
                <a:spcPts val="4200"/>
              </a:lnSpc>
            </a:pPr>
            <a:r>
              <a:rPr lang="en-US" b="true" sz="3000">
                <a:solidFill>
                  <a:srgbClr val="CEF4A8"/>
                </a:solidFill>
                <a:latin typeface="TT Interphases Bold"/>
                <a:ea typeface="TT Interphases Bold"/>
                <a:cs typeface="TT Interphases Bold"/>
                <a:sym typeface="TT Interphases Bold"/>
              </a:rPr>
              <a:t>MARCH 9, 2025</a:t>
            </a:r>
          </a:p>
        </p:txBody>
      </p:sp>
      <p:sp>
        <p:nvSpPr>
          <p:cNvPr name="TextBox 10" id="10"/>
          <p:cNvSpPr txBox="true"/>
          <p:nvPr/>
        </p:nvSpPr>
        <p:spPr>
          <a:xfrm rot="0">
            <a:off x="1028700" y="9710738"/>
            <a:ext cx="7448363" cy="333375"/>
          </a:xfrm>
          <a:prstGeom prst="rect">
            <a:avLst/>
          </a:prstGeom>
        </p:spPr>
        <p:txBody>
          <a:bodyPr anchor="t" rtlCol="false" tIns="0" lIns="0" bIns="0" rIns="0">
            <a:spAutoFit/>
          </a:bodyPr>
          <a:lstStyle/>
          <a:p>
            <a:pPr algn="l" marL="0" indent="0" lvl="0">
              <a:lnSpc>
                <a:spcPts val="2640"/>
              </a:lnSpc>
            </a:pPr>
            <a:r>
              <a:rPr lang="en-US" sz="2200">
                <a:solidFill>
                  <a:srgbClr val="FFFFFF"/>
                </a:solidFill>
                <a:latin typeface="TT Interphases"/>
                <a:ea typeface="TT Interphases"/>
                <a:cs typeface="TT Interphases"/>
                <a:sym typeface="TT Interphases"/>
              </a:rPr>
              <a:t>Biamah Ampofo-Tenkorang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7E2D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17817" cy="7380267"/>
          </a:xfrm>
          <a:custGeom>
            <a:avLst/>
            <a:gdLst/>
            <a:ahLst/>
            <a:cxnLst/>
            <a:rect r="r" b="b" t="t" l="l"/>
            <a:pathLst>
              <a:path h="7380267" w="18717817">
                <a:moveTo>
                  <a:pt x="0" y="0"/>
                </a:moveTo>
                <a:lnTo>
                  <a:pt x="18717817" y="0"/>
                </a:lnTo>
                <a:lnTo>
                  <a:pt x="18717817" y="7380267"/>
                </a:lnTo>
                <a:lnTo>
                  <a:pt x="0" y="7380267"/>
                </a:lnTo>
                <a:lnTo>
                  <a:pt x="0" y="0"/>
                </a:lnTo>
                <a:close/>
              </a:path>
            </a:pathLst>
          </a:custGeom>
          <a:blipFill>
            <a:blip r:embed="rId2"/>
            <a:stretch>
              <a:fillRect l="-10118" t="0" r="-10118" b="-18081"/>
            </a:stretch>
          </a:blipFill>
        </p:spPr>
      </p:sp>
      <p:sp>
        <p:nvSpPr>
          <p:cNvPr name="TextBox 3" id="3"/>
          <p:cNvSpPr txBox="true"/>
          <p:nvPr/>
        </p:nvSpPr>
        <p:spPr>
          <a:xfrm rot="0">
            <a:off x="0" y="7356476"/>
            <a:ext cx="17485091" cy="2930524"/>
          </a:xfrm>
          <a:prstGeom prst="rect">
            <a:avLst/>
          </a:prstGeom>
        </p:spPr>
        <p:txBody>
          <a:bodyPr anchor="t" rtlCol="false" tIns="0" lIns="0" bIns="0" rIns="0">
            <a:spAutoFit/>
          </a:bodyPr>
          <a:lstStyle/>
          <a:p>
            <a:pPr algn="l" marL="0" indent="0" lvl="0">
              <a:lnSpc>
                <a:spcPts val="21999"/>
              </a:lnSpc>
            </a:pPr>
            <a:r>
              <a:rPr lang="en-US" sz="21999" i="true">
                <a:solidFill>
                  <a:srgbClr val="000000"/>
                </a:solidFill>
                <a:latin typeface="TT Interphases Italics"/>
                <a:ea typeface="TT Interphases Italics"/>
                <a:cs typeface="TT Interphases Italics"/>
                <a:sym typeface="TT Interphases Italics"/>
              </a:rPr>
              <a:t>Thank you</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226768" y="-267999"/>
            <a:ext cx="18741536" cy="3540931"/>
          </a:xfrm>
          <a:prstGeom prst="rect">
            <a:avLst/>
          </a:prstGeom>
          <a:solidFill>
            <a:srgbClr val="E7E2DF"/>
          </a:solidFill>
        </p:spPr>
      </p:sp>
      <p:sp>
        <p:nvSpPr>
          <p:cNvPr name="TextBox 3" id="3"/>
          <p:cNvSpPr txBox="true"/>
          <p:nvPr/>
        </p:nvSpPr>
        <p:spPr>
          <a:xfrm rot="0">
            <a:off x="1028700" y="1107829"/>
            <a:ext cx="6419035" cy="1057275"/>
          </a:xfrm>
          <a:prstGeom prst="rect">
            <a:avLst/>
          </a:prstGeom>
        </p:spPr>
        <p:txBody>
          <a:bodyPr anchor="t" rtlCol="false" tIns="0" lIns="0" bIns="0" rIns="0">
            <a:spAutoFit/>
          </a:bodyPr>
          <a:lstStyle/>
          <a:p>
            <a:pPr algn="l">
              <a:lnSpc>
                <a:spcPts val="8399"/>
              </a:lnSpc>
            </a:pPr>
            <a:r>
              <a:rPr lang="en-US" sz="6999" b="true">
                <a:solidFill>
                  <a:srgbClr val="000000"/>
                </a:solidFill>
                <a:latin typeface="HK Grotesk Medium"/>
                <a:ea typeface="HK Grotesk Medium"/>
                <a:cs typeface="HK Grotesk Medium"/>
                <a:sym typeface="HK Grotesk Medium"/>
              </a:rPr>
              <a:t>Resource </a:t>
            </a:r>
            <a:r>
              <a:rPr lang="en-US" sz="6999" b="true">
                <a:solidFill>
                  <a:srgbClr val="000000"/>
                </a:solidFill>
                <a:latin typeface="HK Grotesk Medium"/>
                <a:ea typeface="HK Grotesk Medium"/>
                <a:cs typeface="HK Grotesk Medium"/>
                <a:sym typeface="HK Grotesk Medium"/>
              </a:rPr>
              <a:t>Page</a:t>
            </a:r>
          </a:p>
        </p:txBody>
      </p:sp>
      <p:sp>
        <p:nvSpPr>
          <p:cNvPr name="TextBox 4" id="4"/>
          <p:cNvSpPr txBox="true"/>
          <p:nvPr/>
        </p:nvSpPr>
        <p:spPr>
          <a:xfrm rot="0">
            <a:off x="0" y="3875490"/>
            <a:ext cx="18288000" cy="5714964"/>
          </a:xfrm>
          <a:prstGeom prst="rect">
            <a:avLst/>
          </a:prstGeom>
        </p:spPr>
        <p:txBody>
          <a:bodyPr anchor="t" rtlCol="false" tIns="0" lIns="0" bIns="0" rIns="0">
            <a:spAutoFit/>
          </a:bodyPr>
          <a:lstStyle/>
          <a:p>
            <a:pPr algn="l">
              <a:lnSpc>
                <a:spcPts val="3112"/>
              </a:lnSpc>
            </a:pPr>
          </a:p>
          <a:p>
            <a:pPr algn="l" marL="480007" indent="-240004" lvl="1">
              <a:lnSpc>
                <a:spcPts val="3112"/>
              </a:lnSpc>
              <a:buFont typeface="Arial"/>
              <a:buChar char="•"/>
            </a:pPr>
            <a:r>
              <a:rPr lang="en-US" sz="2223">
                <a:solidFill>
                  <a:srgbClr val="000000"/>
                </a:solidFill>
                <a:latin typeface="TT Interphases"/>
                <a:ea typeface="TT Interphases"/>
                <a:cs typeface="TT Interphases"/>
                <a:sym typeface="TT Interphases"/>
              </a:rPr>
              <a:t>   SimilarWeb. (2025). </a:t>
            </a:r>
            <a:r>
              <a:rPr lang="en-US" sz="2223" i="true">
                <a:solidFill>
                  <a:srgbClr val="000000"/>
                </a:solidFill>
                <a:latin typeface="TT Interphases Italics"/>
                <a:ea typeface="TT Interphases Italics"/>
                <a:cs typeface="TT Interphases Italics"/>
                <a:sym typeface="TT Interphases Italics"/>
              </a:rPr>
              <a:t>Chewy.com Website Traffic &amp; Demographics</a:t>
            </a:r>
            <a:r>
              <a:rPr lang="en-US" sz="2223">
                <a:solidFill>
                  <a:srgbClr val="000000"/>
                </a:solidFill>
                <a:latin typeface="TT Interphases"/>
                <a:ea typeface="TT Interphases"/>
                <a:cs typeface="TT Interphases"/>
                <a:sym typeface="TT Interphases"/>
              </a:rPr>
              <a:t>. Retrieved from [SimilarWeb](https://www.similarweb.com/website/chewy.com/#geography)  </a:t>
            </a:r>
          </a:p>
          <a:p>
            <a:pPr algn="l">
              <a:lnSpc>
                <a:spcPts val="3112"/>
              </a:lnSpc>
            </a:pPr>
          </a:p>
          <a:p>
            <a:pPr algn="l" marL="480007" indent="-240004" lvl="1">
              <a:lnSpc>
                <a:spcPts val="3112"/>
              </a:lnSpc>
              <a:buFont typeface="Arial"/>
              <a:buChar char="•"/>
            </a:pPr>
            <a:r>
              <a:rPr lang="en-US" sz="2223">
                <a:solidFill>
                  <a:srgbClr val="000000"/>
                </a:solidFill>
                <a:latin typeface="TT Interphases"/>
                <a:ea typeface="TT Interphases"/>
                <a:cs typeface="TT Interphases"/>
                <a:sym typeface="TT Interphases"/>
              </a:rPr>
              <a:t>Canvas Business Model. (2025). </a:t>
            </a:r>
            <a:r>
              <a:rPr lang="en-US" sz="2223" i="true">
                <a:solidFill>
                  <a:srgbClr val="000000"/>
                </a:solidFill>
                <a:latin typeface="TT Interphases Italics"/>
                <a:ea typeface="TT Interphases Italics"/>
                <a:cs typeface="TT Interphases Italics"/>
                <a:sym typeface="TT Interphases Italics"/>
              </a:rPr>
              <a:t>Chewy Target Market Analysis</a:t>
            </a:r>
            <a:r>
              <a:rPr lang="en-US" sz="2223">
                <a:solidFill>
                  <a:srgbClr val="000000"/>
                </a:solidFill>
                <a:latin typeface="TT Interphases"/>
                <a:ea typeface="TT Interphases"/>
                <a:cs typeface="TT Interphases"/>
                <a:sym typeface="TT Interphases"/>
              </a:rPr>
              <a:t>. Retrieved from [Canvas Business Model](https://canvasbusinessmodel.com/blogs/target-market/chewy-target-market)  </a:t>
            </a:r>
          </a:p>
          <a:p>
            <a:pPr algn="l">
              <a:lnSpc>
                <a:spcPts val="3112"/>
              </a:lnSpc>
            </a:pPr>
          </a:p>
          <a:p>
            <a:pPr algn="l" marL="480007" indent="-240004" lvl="1">
              <a:lnSpc>
                <a:spcPts val="3112"/>
              </a:lnSpc>
              <a:buFont typeface="Arial"/>
              <a:buChar char="•"/>
            </a:pPr>
            <a:r>
              <a:rPr lang="en-US" sz="2223">
                <a:solidFill>
                  <a:srgbClr val="000000"/>
                </a:solidFill>
                <a:latin typeface="TT Interphases"/>
                <a:ea typeface="TT Interphases"/>
                <a:cs typeface="TT Interphases"/>
                <a:sym typeface="TT Interphases"/>
              </a:rPr>
              <a:t>    Global Pet Industry. (2025). </a:t>
            </a:r>
            <a:r>
              <a:rPr lang="en-US" sz="2223" i="true">
                <a:solidFill>
                  <a:srgbClr val="000000"/>
                </a:solidFill>
                <a:latin typeface="TT Interphases Italics"/>
                <a:ea typeface="TT Interphases Italics"/>
                <a:cs typeface="TT Interphases Italics"/>
                <a:sym typeface="TT Interphases Italics"/>
              </a:rPr>
              <a:t>Chewy Reports Sales Growth as Customer Numbers Remain Stable</a:t>
            </a:r>
            <a:r>
              <a:rPr lang="en-US" sz="2223">
                <a:solidFill>
                  <a:srgbClr val="000000"/>
                </a:solidFill>
                <a:latin typeface="TT Interphases"/>
                <a:ea typeface="TT Interphases"/>
                <a:cs typeface="TT Interphases"/>
                <a:sym typeface="TT Interphases"/>
              </a:rPr>
              <a:t>. Retrieved from [Global Pet Industry](https://globalpetindustry.com/news/chewy-reports-sales-growth-as-customer-numbers-remain-stable/)  </a:t>
            </a:r>
          </a:p>
          <a:p>
            <a:pPr algn="l">
              <a:lnSpc>
                <a:spcPts val="3112"/>
              </a:lnSpc>
            </a:pPr>
          </a:p>
          <a:p>
            <a:pPr algn="l" marL="480007" indent="-240004" lvl="1">
              <a:lnSpc>
                <a:spcPts val="3112"/>
              </a:lnSpc>
              <a:buFont typeface="Arial"/>
              <a:buChar char="•"/>
            </a:pPr>
            <a:r>
              <a:rPr lang="en-US" sz="2223">
                <a:solidFill>
                  <a:srgbClr val="000000"/>
                </a:solidFill>
                <a:latin typeface="TT Interphases"/>
                <a:ea typeface="TT Interphases"/>
                <a:cs typeface="TT Interphases"/>
                <a:sym typeface="TT Interphases"/>
              </a:rPr>
              <a:t>   Chewy, Inc. (2024). </a:t>
            </a:r>
            <a:r>
              <a:rPr lang="en-US" sz="2223" i="true">
                <a:solidFill>
                  <a:srgbClr val="000000"/>
                </a:solidFill>
                <a:latin typeface="TT Interphases Italics"/>
                <a:ea typeface="TT Interphases Italics"/>
                <a:cs typeface="TT Interphases Italics"/>
                <a:sym typeface="TT Interphases Italics"/>
              </a:rPr>
              <a:t>Annual Report (Form 10-K).</a:t>
            </a:r>
            <a:r>
              <a:rPr lang="en-US" sz="2223">
                <a:solidFill>
                  <a:srgbClr val="000000"/>
                </a:solidFill>
                <a:latin typeface="TT Interphases"/>
                <a:ea typeface="TT Interphases"/>
                <a:cs typeface="TT Interphases"/>
                <a:sym typeface="TT Interphases"/>
              </a:rPr>
              <a:t> Retrieved from [EDGAR Online](https://content.edgaronline.com/ExternalLink/EDGAR/0001766502-24-000014.html?hash=4c96d4f74d2be80b9aac1ef058b00233162fc327f396f496290441ac2cb87c69&amp;dest=chwy-20240128_htm#chwy-20240128_htm)  </a:t>
            </a:r>
          </a:p>
          <a:p>
            <a:pPr algn="l">
              <a:lnSpc>
                <a:spcPts val="529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6633" t="0" r="-16633" b="0"/>
            </a:stretch>
          </a:blipFill>
        </p:spPr>
      </p:sp>
      <p:sp>
        <p:nvSpPr>
          <p:cNvPr name="Freeform 3" id="3"/>
          <p:cNvSpPr/>
          <p:nvPr/>
        </p:nvSpPr>
        <p:spPr>
          <a:xfrm flipH="false" flipV="false" rot="0">
            <a:off x="418000" y="1028700"/>
            <a:ext cx="809433" cy="809433"/>
          </a:xfrm>
          <a:custGeom>
            <a:avLst/>
            <a:gdLst/>
            <a:ahLst/>
            <a:cxnLst/>
            <a:rect r="r" b="b" t="t" l="l"/>
            <a:pathLst>
              <a:path h="809433" w="809433">
                <a:moveTo>
                  <a:pt x="0" y="0"/>
                </a:moveTo>
                <a:lnTo>
                  <a:pt x="809433" y="0"/>
                </a:lnTo>
                <a:lnTo>
                  <a:pt x="809433" y="809433"/>
                </a:lnTo>
                <a:lnTo>
                  <a:pt x="0" y="809433"/>
                </a:lnTo>
                <a:lnTo>
                  <a:pt x="0" y="0"/>
                </a:lnTo>
                <a:close/>
              </a:path>
            </a:pathLst>
          </a:custGeom>
          <a:blipFill>
            <a:blip r:embed="rId3"/>
            <a:stretch>
              <a:fillRect l="0" t="0" r="0" b="0"/>
            </a:stretch>
          </a:blipFill>
        </p:spPr>
      </p:sp>
      <p:sp>
        <p:nvSpPr>
          <p:cNvPr name="TextBox 4" id="4"/>
          <p:cNvSpPr txBox="true"/>
          <p:nvPr/>
        </p:nvSpPr>
        <p:spPr>
          <a:xfrm rot="0">
            <a:off x="1454002" y="771525"/>
            <a:ext cx="12936127" cy="2057400"/>
          </a:xfrm>
          <a:prstGeom prst="rect">
            <a:avLst/>
          </a:prstGeom>
        </p:spPr>
        <p:txBody>
          <a:bodyPr anchor="t" rtlCol="false" tIns="0" lIns="0" bIns="0" rIns="0">
            <a:spAutoFit/>
          </a:bodyPr>
          <a:lstStyle/>
          <a:p>
            <a:pPr algn="l">
              <a:lnSpc>
                <a:spcPts val="4079"/>
              </a:lnSpc>
            </a:pPr>
            <a:r>
              <a:rPr lang="en-US" sz="3399" b="true">
                <a:solidFill>
                  <a:srgbClr val="FFFFFF"/>
                </a:solidFill>
                <a:latin typeface="TT Interphases Bold"/>
                <a:ea typeface="TT Interphases Bold"/>
                <a:cs typeface="TT Interphases Bold"/>
                <a:sym typeface="TT Interphases Bold"/>
              </a:rPr>
              <a:t>At Chewy, pets are family. </a:t>
            </a:r>
          </a:p>
          <a:p>
            <a:pPr algn="l" marL="0" indent="0" lvl="0">
              <a:lnSpc>
                <a:spcPts val="4079"/>
              </a:lnSpc>
            </a:pPr>
            <a:r>
              <a:rPr lang="en-US" b="true" sz="3399">
                <a:solidFill>
                  <a:srgbClr val="FFFFFF"/>
                </a:solidFill>
                <a:latin typeface="TT Interphases Bold"/>
                <a:ea typeface="TT Interphases Bold"/>
                <a:cs typeface="TT Interphases Bold"/>
                <a:sym typeface="TT Interphases Bold"/>
              </a:rPr>
              <a:t>With Chewy Ads, your brand can engage passionate pet parents through data-driven advertising solutions that inspire, convert, and grow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62221" y="167933"/>
            <a:ext cx="4304513" cy="2737439"/>
          </a:xfrm>
          <a:custGeom>
            <a:avLst/>
            <a:gdLst/>
            <a:ahLst/>
            <a:cxnLst/>
            <a:rect r="r" b="b" t="t" l="l"/>
            <a:pathLst>
              <a:path h="2737439" w="4304513">
                <a:moveTo>
                  <a:pt x="0" y="0"/>
                </a:moveTo>
                <a:lnTo>
                  <a:pt x="4304513" y="0"/>
                </a:lnTo>
                <a:lnTo>
                  <a:pt x="4304513" y="2737440"/>
                </a:lnTo>
                <a:lnTo>
                  <a:pt x="0" y="2737440"/>
                </a:lnTo>
                <a:lnTo>
                  <a:pt x="0" y="0"/>
                </a:lnTo>
                <a:close/>
              </a:path>
            </a:pathLst>
          </a:custGeom>
          <a:blipFill>
            <a:blip r:embed="rId2"/>
            <a:stretch>
              <a:fillRect l="-994" t="-4681" r="0" b="-1264"/>
            </a:stretch>
          </a:blipFill>
        </p:spPr>
      </p:sp>
      <p:sp>
        <p:nvSpPr>
          <p:cNvPr name="Freeform 3" id="3"/>
          <p:cNvSpPr/>
          <p:nvPr/>
        </p:nvSpPr>
        <p:spPr>
          <a:xfrm flipH="false" flipV="false" rot="0">
            <a:off x="4694710" y="168321"/>
            <a:ext cx="4391286" cy="2772968"/>
          </a:xfrm>
          <a:custGeom>
            <a:avLst/>
            <a:gdLst/>
            <a:ahLst/>
            <a:cxnLst/>
            <a:rect r="r" b="b" t="t" l="l"/>
            <a:pathLst>
              <a:path h="2772968" w="4391286">
                <a:moveTo>
                  <a:pt x="0" y="0"/>
                </a:moveTo>
                <a:lnTo>
                  <a:pt x="4391286" y="0"/>
                </a:lnTo>
                <a:lnTo>
                  <a:pt x="4391286" y="2772968"/>
                </a:lnTo>
                <a:lnTo>
                  <a:pt x="0" y="2772968"/>
                </a:lnTo>
                <a:lnTo>
                  <a:pt x="0" y="0"/>
                </a:lnTo>
                <a:close/>
              </a:path>
            </a:pathLst>
          </a:custGeom>
          <a:blipFill>
            <a:blip r:embed="rId3"/>
            <a:stretch>
              <a:fillRect l="-3260" t="-1101" r="0" b="-1101"/>
            </a:stretch>
          </a:blipFill>
        </p:spPr>
      </p:sp>
      <p:sp>
        <p:nvSpPr>
          <p:cNvPr name="Freeform 4" id="4"/>
          <p:cNvSpPr/>
          <p:nvPr/>
        </p:nvSpPr>
        <p:spPr>
          <a:xfrm flipH="false" flipV="false" rot="0">
            <a:off x="114300" y="168321"/>
            <a:ext cx="4303330" cy="2772194"/>
          </a:xfrm>
          <a:custGeom>
            <a:avLst/>
            <a:gdLst/>
            <a:ahLst/>
            <a:cxnLst/>
            <a:rect r="r" b="b" t="t" l="l"/>
            <a:pathLst>
              <a:path h="2772194" w="4303330">
                <a:moveTo>
                  <a:pt x="0" y="0"/>
                </a:moveTo>
                <a:lnTo>
                  <a:pt x="4303330" y="0"/>
                </a:lnTo>
                <a:lnTo>
                  <a:pt x="4303330" y="2772193"/>
                </a:lnTo>
                <a:lnTo>
                  <a:pt x="0" y="2772193"/>
                </a:lnTo>
                <a:lnTo>
                  <a:pt x="0" y="0"/>
                </a:lnTo>
                <a:close/>
              </a:path>
            </a:pathLst>
          </a:custGeom>
          <a:blipFill>
            <a:blip r:embed="rId4"/>
            <a:stretch>
              <a:fillRect l="-8951" t="0" r="-5711" b="0"/>
            </a:stretch>
          </a:blipFill>
        </p:spPr>
      </p:sp>
      <p:grpSp>
        <p:nvGrpSpPr>
          <p:cNvPr name="Group 5" id="5"/>
          <p:cNvGrpSpPr/>
          <p:nvPr/>
        </p:nvGrpSpPr>
        <p:grpSpPr>
          <a:xfrm rot="0">
            <a:off x="0" y="3027216"/>
            <a:ext cx="18619863" cy="7259784"/>
            <a:chOff x="0" y="0"/>
            <a:chExt cx="4903997" cy="1912042"/>
          </a:xfrm>
        </p:grpSpPr>
        <p:sp>
          <p:nvSpPr>
            <p:cNvPr name="Freeform 6" id="6"/>
            <p:cNvSpPr/>
            <p:nvPr/>
          </p:nvSpPr>
          <p:spPr>
            <a:xfrm flipH="false" flipV="false" rot="0">
              <a:off x="0" y="0"/>
              <a:ext cx="4903997" cy="1912042"/>
            </a:xfrm>
            <a:custGeom>
              <a:avLst/>
              <a:gdLst/>
              <a:ahLst/>
              <a:cxnLst/>
              <a:rect r="r" b="b" t="t" l="l"/>
              <a:pathLst>
                <a:path h="1912042" w="4903997">
                  <a:moveTo>
                    <a:pt x="0" y="0"/>
                  </a:moveTo>
                  <a:lnTo>
                    <a:pt x="4903997" y="0"/>
                  </a:lnTo>
                  <a:lnTo>
                    <a:pt x="4903997" y="1912042"/>
                  </a:lnTo>
                  <a:lnTo>
                    <a:pt x="0" y="1912042"/>
                  </a:lnTo>
                  <a:close/>
                </a:path>
              </a:pathLst>
            </a:custGeom>
            <a:solidFill>
              <a:srgbClr val="010101"/>
            </a:solidFill>
          </p:spPr>
        </p:sp>
        <p:sp>
          <p:nvSpPr>
            <p:cNvPr name="TextBox 7" id="7"/>
            <p:cNvSpPr txBox="true"/>
            <p:nvPr/>
          </p:nvSpPr>
          <p:spPr>
            <a:xfrm>
              <a:off x="0" y="-57150"/>
              <a:ext cx="4903997" cy="1969192"/>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3943813" y="167933"/>
            <a:ext cx="4304513" cy="2737439"/>
          </a:xfrm>
          <a:custGeom>
            <a:avLst/>
            <a:gdLst/>
            <a:ahLst/>
            <a:cxnLst/>
            <a:rect r="r" b="b" t="t" l="l"/>
            <a:pathLst>
              <a:path h="2737439" w="4304513">
                <a:moveTo>
                  <a:pt x="0" y="0"/>
                </a:moveTo>
                <a:lnTo>
                  <a:pt x="4304514" y="0"/>
                </a:lnTo>
                <a:lnTo>
                  <a:pt x="4304514" y="2737440"/>
                </a:lnTo>
                <a:lnTo>
                  <a:pt x="0" y="2737440"/>
                </a:lnTo>
                <a:lnTo>
                  <a:pt x="0" y="0"/>
                </a:lnTo>
                <a:close/>
              </a:path>
            </a:pathLst>
          </a:custGeom>
          <a:blipFill>
            <a:blip r:embed="rId5"/>
            <a:stretch>
              <a:fillRect l="0" t="-2415" r="0" b="-2415"/>
            </a:stretch>
          </a:blipFill>
        </p:spPr>
      </p:sp>
      <p:grpSp>
        <p:nvGrpSpPr>
          <p:cNvPr name="Group 9" id="9"/>
          <p:cNvGrpSpPr/>
          <p:nvPr/>
        </p:nvGrpSpPr>
        <p:grpSpPr>
          <a:xfrm rot="0">
            <a:off x="0" y="3027216"/>
            <a:ext cx="9085996" cy="7259784"/>
            <a:chOff x="0" y="0"/>
            <a:chExt cx="2393019" cy="1912042"/>
          </a:xfrm>
        </p:grpSpPr>
        <p:sp>
          <p:nvSpPr>
            <p:cNvPr name="Freeform 10" id="10"/>
            <p:cNvSpPr/>
            <p:nvPr/>
          </p:nvSpPr>
          <p:spPr>
            <a:xfrm flipH="false" flipV="false" rot="0">
              <a:off x="0" y="0"/>
              <a:ext cx="2393019" cy="1912042"/>
            </a:xfrm>
            <a:custGeom>
              <a:avLst/>
              <a:gdLst/>
              <a:ahLst/>
              <a:cxnLst/>
              <a:rect r="r" b="b" t="t" l="l"/>
              <a:pathLst>
                <a:path h="1912042" w="2393019">
                  <a:moveTo>
                    <a:pt x="0" y="0"/>
                  </a:moveTo>
                  <a:lnTo>
                    <a:pt x="2393019" y="0"/>
                  </a:lnTo>
                  <a:lnTo>
                    <a:pt x="2393019" y="1912042"/>
                  </a:lnTo>
                  <a:lnTo>
                    <a:pt x="0" y="1912042"/>
                  </a:lnTo>
                  <a:close/>
                </a:path>
              </a:pathLst>
            </a:custGeom>
            <a:solidFill>
              <a:srgbClr val="E7E2DF"/>
            </a:solidFill>
          </p:spPr>
        </p:sp>
        <p:sp>
          <p:nvSpPr>
            <p:cNvPr name="TextBox 11" id="11"/>
            <p:cNvSpPr txBox="true"/>
            <p:nvPr/>
          </p:nvSpPr>
          <p:spPr>
            <a:xfrm>
              <a:off x="0" y="-57150"/>
              <a:ext cx="2393019" cy="1969192"/>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917849" y="6007522"/>
            <a:ext cx="7553722" cy="1758950"/>
          </a:xfrm>
          <a:prstGeom prst="rect">
            <a:avLst/>
          </a:prstGeom>
        </p:spPr>
        <p:txBody>
          <a:bodyPr anchor="t" rtlCol="false" tIns="0" lIns="0" bIns="0" rIns="0">
            <a:spAutoFit/>
          </a:bodyPr>
          <a:lstStyle/>
          <a:p>
            <a:pPr algn="l">
              <a:lnSpc>
                <a:spcPts val="2800"/>
              </a:lnSpc>
            </a:pPr>
            <a:r>
              <a:rPr lang="en-US" sz="2000">
                <a:solidFill>
                  <a:srgbClr val="000000"/>
                </a:solidFill>
                <a:latin typeface="TT Interphases"/>
                <a:ea typeface="TT Interphases"/>
                <a:cs typeface="TT Interphases"/>
                <a:sym typeface="TT Interphases"/>
              </a:rPr>
              <a:t>We are </a:t>
            </a:r>
            <a:r>
              <a:rPr lang="en-US" sz="2000" b="true">
                <a:solidFill>
                  <a:srgbClr val="000000"/>
                </a:solidFill>
                <a:latin typeface="TT Interphases Bold"/>
                <a:ea typeface="TT Interphases Bold"/>
                <a:cs typeface="TT Interphases Bold"/>
                <a:sym typeface="TT Interphases Bold"/>
              </a:rPr>
              <a:t>more </a:t>
            </a:r>
            <a:r>
              <a:rPr lang="en-US" sz="2000">
                <a:solidFill>
                  <a:srgbClr val="000000"/>
                </a:solidFill>
                <a:latin typeface="TT Interphases"/>
                <a:ea typeface="TT Interphases"/>
                <a:cs typeface="TT Interphases"/>
                <a:sym typeface="TT Interphases"/>
              </a:rPr>
              <a:t>than an online pet retailer; </a:t>
            </a:r>
          </a:p>
          <a:p>
            <a:pPr algn="l" marL="0" indent="0" lvl="0">
              <a:lnSpc>
                <a:spcPts val="2800"/>
              </a:lnSpc>
              <a:spcBef>
                <a:spcPct val="0"/>
              </a:spcBef>
            </a:pPr>
            <a:r>
              <a:rPr lang="en-US" sz="2000">
                <a:solidFill>
                  <a:srgbClr val="000000"/>
                </a:solidFill>
                <a:latin typeface="TT Interphases"/>
                <a:ea typeface="TT Interphases"/>
                <a:cs typeface="TT Interphases"/>
                <a:sym typeface="TT Interphases"/>
              </a:rPr>
              <a:t> a trusted partner to </a:t>
            </a:r>
            <a:r>
              <a:rPr lang="en-US" b="true" sz="2000">
                <a:solidFill>
                  <a:srgbClr val="000000"/>
                </a:solidFill>
                <a:latin typeface="TT Interphases Bold"/>
                <a:ea typeface="TT Interphases Bold"/>
                <a:cs typeface="TT Interphases Bold"/>
                <a:sym typeface="TT Interphases Bold"/>
              </a:rPr>
              <a:t>millions</a:t>
            </a:r>
            <a:r>
              <a:rPr lang="en-US" sz="2000">
                <a:solidFill>
                  <a:srgbClr val="000000"/>
                </a:solidFill>
                <a:latin typeface="TT Interphases"/>
                <a:ea typeface="TT Interphases"/>
                <a:cs typeface="TT Interphases"/>
                <a:sym typeface="TT Interphases"/>
              </a:rPr>
              <a:t> of passionate pet parents. With a </a:t>
            </a:r>
            <a:r>
              <a:rPr lang="en-US" b="true" sz="2000">
                <a:solidFill>
                  <a:srgbClr val="000000"/>
                </a:solidFill>
                <a:latin typeface="TT Interphases Bold"/>
                <a:ea typeface="TT Interphases Bold"/>
                <a:cs typeface="TT Interphases Bold"/>
                <a:sym typeface="TT Interphases Bold"/>
              </a:rPr>
              <a:t>loyal customer base</a:t>
            </a:r>
            <a:r>
              <a:rPr lang="en-US" sz="2000">
                <a:solidFill>
                  <a:srgbClr val="000000"/>
                </a:solidFill>
                <a:latin typeface="TT Interphases"/>
                <a:ea typeface="TT Interphases"/>
                <a:cs typeface="TT Interphases"/>
                <a:sym typeface="TT Interphases"/>
              </a:rPr>
              <a:t> and a personalized shopping experience, Chewy Ads empowers brands to engage pet lovers at the perfect moment, </a:t>
            </a:r>
            <a:r>
              <a:rPr lang="en-US" b="true" sz="2000">
                <a:solidFill>
                  <a:srgbClr val="000000"/>
                </a:solidFill>
                <a:latin typeface="TT Interphases Bold"/>
                <a:ea typeface="TT Interphases Bold"/>
                <a:cs typeface="TT Interphases Bold"/>
                <a:sym typeface="TT Interphases Bold"/>
              </a:rPr>
              <a:t>driving higher conversions and repeat sales</a:t>
            </a:r>
            <a:r>
              <a:rPr lang="en-US" sz="2000">
                <a:solidFill>
                  <a:srgbClr val="000000"/>
                </a:solidFill>
                <a:latin typeface="TT Interphases"/>
                <a:ea typeface="TT Interphases"/>
                <a:cs typeface="TT Interphases"/>
                <a:sym typeface="TT Interphases"/>
              </a:rPr>
              <a:t>.</a:t>
            </a:r>
          </a:p>
        </p:txBody>
      </p:sp>
      <p:sp>
        <p:nvSpPr>
          <p:cNvPr name="TextBox 13" id="13"/>
          <p:cNvSpPr txBox="true"/>
          <p:nvPr/>
        </p:nvSpPr>
        <p:spPr>
          <a:xfrm rot="0">
            <a:off x="917849" y="4844845"/>
            <a:ext cx="2529632" cy="837566"/>
          </a:xfrm>
          <a:prstGeom prst="rect">
            <a:avLst/>
          </a:prstGeom>
        </p:spPr>
        <p:txBody>
          <a:bodyPr anchor="t" rtlCol="false" tIns="0" lIns="0" bIns="0" rIns="0">
            <a:spAutoFit/>
          </a:bodyPr>
          <a:lstStyle/>
          <a:p>
            <a:pPr algn="ctr">
              <a:lnSpc>
                <a:spcPts val="6859"/>
              </a:lnSpc>
            </a:pPr>
            <a:r>
              <a:rPr lang="en-US" sz="4899">
                <a:solidFill>
                  <a:srgbClr val="000000"/>
                </a:solidFill>
                <a:latin typeface="TT Interphases"/>
                <a:ea typeface="TT Interphases"/>
                <a:cs typeface="TT Interphases"/>
                <a:sym typeface="TT Interphases"/>
              </a:rPr>
              <a:t>Why Us? </a:t>
            </a:r>
          </a:p>
        </p:txBody>
      </p:sp>
      <p:grpSp>
        <p:nvGrpSpPr>
          <p:cNvPr name="Group 14" id="14"/>
          <p:cNvGrpSpPr/>
          <p:nvPr/>
        </p:nvGrpSpPr>
        <p:grpSpPr>
          <a:xfrm rot="0">
            <a:off x="9144000" y="3027216"/>
            <a:ext cx="9182135" cy="7259784"/>
            <a:chOff x="0" y="0"/>
            <a:chExt cx="2418340" cy="1912042"/>
          </a:xfrm>
        </p:grpSpPr>
        <p:sp>
          <p:nvSpPr>
            <p:cNvPr name="Freeform 15" id="15"/>
            <p:cNvSpPr/>
            <p:nvPr/>
          </p:nvSpPr>
          <p:spPr>
            <a:xfrm flipH="false" flipV="false" rot="0">
              <a:off x="0" y="0"/>
              <a:ext cx="2418340" cy="1912042"/>
            </a:xfrm>
            <a:custGeom>
              <a:avLst/>
              <a:gdLst/>
              <a:ahLst/>
              <a:cxnLst/>
              <a:rect r="r" b="b" t="t" l="l"/>
              <a:pathLst>
                <a:path h="1912042" w="2418340">
                  <a:moveTo>
                    <a:pt x="0" y="0"/>
                  </a:moveTo>
                  <a:lnTo>
                    <a:pt x="2418340" y="0"/>
                  </a:lnTo>
                  <a:lnTo>
                    <a:pt x="2418340" y="1912042"/>
                  </a:lnTo>
                  <a:lnTo>
                    <a:pt x="0" y="1912042"/>
                  </a:lnTo>
                  <a:close/>
                </a:path>
              </a:pathLst>
            </a:custGeom>
            <a:solidFill>
              <a:srgbClr val="183EA0"/>
            </a:solidFill>
          </p:spPr>
        </p:sp>
        <p:sp>
          <p:nvSpPr>
            <p:cNvPr name="TextBox 16" id="16"/>
            <p:cNvSpPr txBox="true"/>
            <p:nvPr/>
          </p:nvSpPr>
          <p:spPr>
            <a:xfrm>
              <a:off x="0" y="-57150"/>
              <a:ext cx="2418340" cy="1969192"/>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10153306" y="4409642"/>
            <a:ext cx="7581015" cy="901610"/>
            <a:chOff x="0" y="0"/>
            <a:chExt cx="10108020" cy="1202147"/>
          </a:xfrm>
        </p:grpSpPr>
        <p:sp>
          <p:nvSpPr>
            <p:cNvPr name="TextBox 18" id="18"/>
            <p:cNvSpPr txBox="true"/>
            <p:nvPr/>
          </p:nvSpPr>
          <p:spPr>
            <a:xfrm rot="0">
              <a:off x="0" y="-76200"/>
              <a:ext cx="7306072" cy="805180"/>
            </a:xfrm>
            <a:prstGeom prst="rect">
              <a:avLst/>
            </a:prstGeom>
          </p:spPr>
          <p:txBody>
            <a:bodyPr anchor="t" rtlCol="false" tIns="0" lIns="0" bIns="0" rIns="0">
              <a:spAutoFit/>
            </a:bodyPr>
            <a:lstStyle/>
            <a:p>
              <a:pPr algn="ctr">
                <a:lnSpc>
                  <a:spcPts val="5039"/>
                </a:lnSpc>
              </a:pPr>
              <a:r>
                <a:rPr lang="en-US" sz="3599">
                  <a:solidFill>
                    <a:srgbClr val="FFFFFF"/>
                  </a:solidFill>
                  <a:latin typeface="TT Interphases"/>
                  <a:ea typeface="TT Interphases"/>
                  <a:cs typeface="TT Interphases"/>
                  <a:sym typeface="TT Interphases"/>
                </a:rPr>
                <a:t>First-party data from 20M+</a:t>
              </a:r>
            </a:p>
          </p:txBody>
        </p:sp>
        <p:sp>
          <p:nvSpPr>
            <p:cNvPr name="TextBox 19" id="19"/>
            <p:cNvSpPr txBox="true"/>
            <p:nvPr/>
          </p:nvSpPr>
          <p:spPr>
            <a:xfrm rot="0">
              <a:off x="36391" y="752355"/>
              <a:ext cx="10071629" cy="449791"/>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TT Interphases"/>
                  <a:ea typeface="TT Interphases"/>
                  <a:cs typeface="TT Interphases"/>
                  <a:sym typeface="TT Interphases"/>
                </a:rPr>
                <a:t>active customers, enabling precise audience targeting </a:t>
              </a:r>
            </a:p>
          </p:txBody>
        </p:sp>
      </p:grpSp>
      <p:grpSp>
        <p:nvGrpSpPr>
          <p:cNvPr name="Group 20" id="20"/>
          <p:cNvGrpSpPr/>
          <p:nvPr/>
        </p:nvGrpSpPr>
        <p:grpSpPr>
          <a:xfrm rot="0">
            <a:off x="10153306" y="5959655"/>
            <a:ext cx="8466557" cy="1606460"/>
            <a:chOff x="0" y="0"/>
            <a:chExt cx="11288743" cy="2141947"/>
          </a:xfrm>
        </p:grpSpPr>
        <p:sp>
          <p:nvSpPr>
            <p:cNvPr name="TextBox 21" id="21"/>
            <p:cNvSpPr txBox="true"/>
            <p:nvPr/>
          </p:nvSpPr>
          <p:spPr>
            <a:xfrm rot="0">
              <a:off x="0" y="-76200"/>
              <a:ext cx="8159498" cy="805180"/>
            </a:xfrm>
            <a:prstGeom prst="rect">
              <a:avLst/>
            </a:prstGeom>
          </p:spPr>
          <p:txBody>
            <a:bodyPr anchor="t" rtlCol="false" tIns="0" lIns="0" bIns="0" rIns="0">
              <a:spAutoFit/>
            </a:bodyPr>
            <a:lstStyle/>
            <a:p>
              <a:pPr algn="ctr">
                <a:lnSpc>
                  <a:spcPts val="5039"/>
                </a:lnSpc>
              </a:pPr>
              <a:r>
                <a:rPr lang="en-US" sz="3599">
                  <a:solidFill>
                    <a:srgbClr val="FFFFFF"/>
                  </a:solidFill>
                  <a:latin typeface="TT Interphases"/>
                  <a:ea typeface="TT Interphases"/>
                  <a:cs typeface="TT Interphases"/>
                  <a:sym typeface="TT Interphases"/>
                </a:rPr>
                <a:t>80% sales from subscriptions </a:t>
              </a:r>
            </a:p>
          </p:txBody>
        </p:sp>
        <p:sp>
          <p:nvSpPr>
            <p:cNvPr name="TextBox 22" id="22"/>
            <p:cNvSpPr txBox="true"/>
            <p:nvPr/>
          </p:nvSpPr>
          <p:spPr>
            <a:xfrm rot="0">
              <a:off x="40641" y="752355"/>
              <a:ext cx="11248102" cy="1389591"/>
            </a:xfrm>
            <a:prstGeom prst="rect">
              <a:avLst/>
            </a:prstGeom>
          </p:spPr>
          <p:txBody>
            <a:bodyPr anchor="t" rtlCol="false" tIns="0" lIns="0" bIns="0" rIns="0">
              <a:spAutoFit/>
            </a:bodyPr>
            <a:lstStyle/>
            <a:p>
              <a:pPr algn="l">
                <a:lnSpc>
                  <a:spcPts val="2800"/>
                </a:lnSpc>
              </a:pPr>
              <a:r>
                <a:rPr lang="en-US" sz="2000">
                  <a:solidFill>
                    <a:srgbClr val="FFFFFF"/>
                  </a:solidFill>
                  <a:latin typeface="TT Interphases"/>
                  <a:ea typeface="TT Interphases"/>
                  <a:cs typeface="TT Interphases"/>
                  <a:sym typeface="TT Interphases"/>
                </a:rPr>
                <a:t>With 80% of sales driven by Autoship subscriptions, advertisers </a:t>
              </a:r>
            </a:p>
            <a:p>
              <a:pPr algn="l">
                <a:lnSpc>
                  <a:spcPts val="2800"/>
                </a:lnSpc>
              </a:pPr>
              <a:r>
                <a:rPr lang="en-US" sz="2000">
                  <a:solidFill>
                    <a:srgbClr val="FFFFFF"/>
                  </a:solidFill>
                  <a:latin typeface="TT Interphases"/>
                  <a:ea typeface="TT Interphases"/>
                  <a:cs typeface="TT Interphases"/>
                  <a:sym typeface="TT Interphases"/>
                </a:rPr>
                <a:t>can reach a loyal customer base, ensuring repeat purchases</a:t>
              </a:r>
            </a:p>
            <a:p>
              <a:pPr algn="l" marL="0" indent="0" lvl="0">
                <a:lnSpc>
                  <a:spcPts val="2800"/>
                </a:lnSpc>
                <a:spcBef>
                  <a:spcPct val="0"/>
                </a:spcBef>
              </a:pPr>
            </a:p>
          </p:txBody>
        </p:sp>
      </p:grpSp>
      <p:sp>
        <p:nvSpPr>
          <p:cNvPr name="TextBox 23" id="23"/>
          <p:cNvSpPr txBox="true"/>
          <p:nvPr/>
        </p:nvSpPr>
        <p:spPr>
          <a:xfrm rot="0">
            <a:off x="14161407" y="9903778"/>
            <a:ext cx="4458456" cy="280670"/>
          </a:xfrm>
          <a:prstGeom prst="rect">
            <a:avLst/>
          </a:prstGeom>
        </p:spPr>
        <p:txBody>
          <a:bodyPr anchor="t" rtlCol="false" tIns="0" lIns="0" bIns="0" rIns="0">
            <a:spAutoFit/>
          </a:bodyPr>
          <a:lstStyle/>
          <a:p>
            <a:pPr algn="ctr">
              <a:lnSpc>
                <a:spcPts val="2380"/>
              </a:lnSpc>
              <a:spcBef>
                <a:spcPct val="0"/>
              </a:spcBef>
            </a:pPr>
            <a:r>
              <a:rPr lang="en-US" sz="1700">
                <a:solidFill>
                  <a:srgbClr val="FFFFFF"/>
                </a:solidFill>
                <a:latin typeface="TT Interphases"/>
                <a:ea typeface="TT Interphases"/>
                <a:cs typeface="TT Interphases"/>
                <a:sym typeface="TT Interphases"/>
              </a:rPr>
              <a:t>(Source: Digital Commerce 360, 2025)</a:t>
            </a:r>
          </a:p>
        </p:txBody>
      </p:sp>
      <p:grpSp>
        <p:nvGrpSpPr>
          <p:cNvPr name="Group 24" id="24"/>
          <p:cNvGrpSpPr/>
          <p:nvPr/>
        </p:nvGrpSpPr>
        <p:grpSpPr>
          <a:xfrm rot="0">
            <a:off x="10153306" y="7893316"/>
            <a:ext cx="8466557" cy="1254035"/>
            <a:chOff x="0" y="0"/>
            <a:chExt cx="11288743" cy="1672047"/>
          </a:xfrm>
        </p:grpSpPr>
        <p:sp>
          <p:nvSpPr>
            <p:cNvPr name="TextBox 25" id="25"/>
            <p:cNvSpPr txBox="true"/>
            <p:nvPr/>
          </p:nvSpPr>
          <p:spPr>
            <a:xfrm rot="0">
              <a:off x="0" y="-76200"/>
              <a:ext cx="8159498" cy="805180"/>
            </a:xfrm>
            <a:prstGeom prst="rect">
              <a:avLst/>
            </a:prstGeom>
          </p:spPr>
          <p:txBody>
            <a:bodyPr anchor="t" rtlCol="false" tIns="0" lIns="0" bIns="0" rIns="0">
              <a:spAutoFit/>
            </a:bodyPr>
            <a:lstStyle/>
            <a:p>
              <a:pPr algn="ctr">
                <a:lnSpc>
                  <a:spcPts val="5039"/>
                </a:lnSpc>
              </a:pPr>
              <a:r>
                <a:rPr lang="en-US" sz="3599">
                  <a:solidFill>
                    <a:srgbClr val="FFFFFF"/>
                  </a:solidFill>
                  <a:latin typeface="TT Interphases"/>
                  <a:ea typeface="TT Interphases"/>
                  <a:cs typeface="TT Interphases"/>
                  <a:sym typeface="TT Interphases"/>
                </a:rPr>
                <a:t>1 in 3 ad clicks                               </a:t>
              </a:r>
            </a:p>
          </p:txBody>
        </p:sp>
        <p:sp>
          <p:nvSpPr>
            <p:cNvPr name="TextBox 26" id="26"/>
            <p:cNvSpPr txBox="true"/>
            <p:nvPr/>
          </p:nvSpPr>
          <p:spPr>
            <a:xfrm rot="0">
              <a:off x="40641" y="752355"/>
              <a:ext cx="11248102" cy="919691"/>
            </a:xfrm>
            <a:prstGeom prst="rect">
              <a:avLst/>
            </a:prstGeom>
          </p:spPr>
          <p:txBody>
            <a:bodyPr anchor="t" rtlCol="false" tIns="0" lIns="0" bIns="0" rIns="0">
              <a:spAutoFit/>
            </a:bodyPr>
            <a:lstStyle/>
            <a:p>
              <a:pPr algn="l">
                <a:lnSpc>
                  <a:spcPts val="2800"/>
                </a:lnSpc>
              </a:pPr>
              <a:r>
                <a:rPr lang="en-US" sz="2000">
                  <a:solidFill>
                    <a:srgbClr val="FFFFFF"/>
                  </a:solidFill>
                  <a:latin typeface="TT Interphases"/>
                  <a:ea typeface="TT Interphases"/>
                  <a:cs typeface="TT Interphases"/>
                  <a:sym typeface="TT Interphases"/>
                </a:rPr>
                <a:t>results in a purchase, and 45% of ad attributed purchases lead to </a:t>
              </a:r>
            </a:p>
            <a:p>
              <a:pPr algn="l" marL="0" indent="0" lvl="0">
                <a:lnSpc>
                  <a:spcPts val="2800"/>
                </a:lnSpc>
                <a:spcBef>
                  <a:spcPct val="0"/>
                </a:spcBef>
              </a:pPr>
              <a:r>
                <a:rPr lang="en-US" sz="2000">
                  <a:solidFill>
                    <a:srgbClr val="FFFFFF"/>
                  </a:solidFill>
                  <a:latin typeface="TT Interphases"/>
                  <a:ea typeface="TT Interphases"/>
                  <a:cs typeface="TT Interphases"/>
                  <a:sym typeface="TT Interphases"/>
                </a:rPr>
                <a:t>recurring orders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00100" y="-590550"/>
            <a:ext cx="9944100" cy="11468100"/>
          </a:xfrm>
          <a:prstGeom prst="rect">
            <a:avLst/>
          </a:prstGeom>
          <a:solidFill>
            <a:srgbClr val="183EA0"/>
          </a:solidFill>
        </p:spPr>
      </p:sp>
      <p:sp>
        <p:nvSpPr>
          <p:cNvPr name="Freeform 3" id="3"/>
          <p:cNvSpPr/>
          <p:nvPr/>
        </p:nvSpPr>
        <p:spPr>
          <a:xfrm flipH="false" flipV="false" rot="-9310834">
            <a:off x="2768726" y="4680925"/>
            <a:ext cx="4621025" cy="4621025"/>
          </a:xfrm>
          <a:custGeom>
            <a:avLst/>
            <a:gdLst/>
            <a:ahLst/>
            <a:cxnLst/>
            <a:rect r="r" b="b" t="t" l="l"/>
            <a:pathLst>
              <a:path h="4621025" w="4621025">
                <a:moveTo>
                  <a:pt x="0" y="0"/>
                </a:moveTo>
                <a:lnTo>
                  <a:pt x="4621024" y="0"/>
                </a:lnTo>
                <a:lnTo>
                  <a:pt x="4621024" y="4621025"/>
                </a:lnTo>
                <a:lnTo>
                  <a:pt x="0" y="4621025"/>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06646" y="5143500"/>
            <a:ext cx="5969783" cy="5791200"/>
            <a:chOff x="0" y="0"/>
            <a:chExt cx="5943600" cy="5765800"/>
          </a:xfrm>
        </p:grpSpPr>
        <p:sp>
          <p:nvSpPr>
            <p:cNvPr name="Freeform 5" id="5"/>
            <p:cNvSpPr/>
            <p:nvPr/>
          </p:nvSpPr>
          <p:spPr>
            <a:xfrm flipH="false" flipV="false" rot="0">
              <a:off x="0" y="0"/>
              <a:ext cx="5943600" cy="5765800"/>
            </a:xfrm>
            <a:custGeom>
              <a:avLst/>
              <a:gdLst/>
              <a:ahLst/>
              <a:cxnLst/>
              <a:rect r="r" b="b" t="t" l="l"/>
              <a:pathLst>
                <a:path h="5765800" w="5943600">
                  <a:moveTo>
                    <a:pt x="4222750" y="5765800"/>
                  </a:moveTo>
                  <a:cubicBezTo>
                    <a:pt x="3751580" y="5765800"/>
                    <a:pt x="3295650" y="5568950"/>
                    <a:pt x="2971800" y="5226050"/>
                  </a:cubicBezTo>
                  <a:cubicBezTo>
                    <a:pt x="2647950" y="5568950"/>
                    <a:pt x="2192020" y="5765800"/>
                    <a:pt x="1720850" y="5765800"/>
                  </a:cubicBezTo>
                  <a:cubicBezTo>
                    <a:pt x="772160" y="5765800"/>
                    <a:pt x="0" y="4993640"/>
                    <a:pt x="0" y="4044950"/>
                  </a:cubicBezTo>
                  <a:cubicBezTo>
                    <a:pt x="0" y="3613150"/>
                    <a:pt x="160020" y="3200400"/>
                    <a:pt x="452120" y="2882900"/>
                  </a:cubicBezTo>
                  <a:cubicBezTo>
                    <a:pt x="160020" y="2565400"/>
                    <a:pt x="0" y="2152650"/>
                    <a:pt x="0" y="1720850"/>
                  </a:cubicBezTo>
                  <a:cubicBezTo>
                    <a:pt x="0" y="772160"/>
                    <a:pt x="772160" y="0"/>
                    <a:pt x="1720850" y="0"/>
                  </a:cubicBezTo>
                  <a:cubicBezTo>
                    <a:pt x="2192020" y="0"/>
                    <a:pt x="2647950" y="196850"/>
                    <a:pt x="2971800" y="539750"/>
                  </a:cubicBezTo>
                  <a:cubicBezTo>
                    <a:pt x="3295650" y="196850"/>
                    <a:pt x="3751580" y="0"/>
                    <a:pt x="4222750" y="0"/>
                  </a:cubicBezTo>
                  <a:cubicBezTo>
                    <a:pt x="5171440" y="0"/>
                    <a:pt x="5943600" y="772160"/>
                    <a:pt x="5943600" y="1720850"/>
                  </a:cubicBezTo>
                  <a:cubicBezTo>
                    <a:pt x="5943600" y="2152650"/>
                    <a:pt x="5783580" y="2565400"/>
                    <a:pt x="5491480" y="2882900"/>
                  </a:cubicBezTo>
                  <a:cubicBezTo>
                    <a:pt x="5782310" y="3200400"/>
                    <a:pt x="5943600" y="3613150"/>
                    <a:pt x="5943600" y="4044950"/>
                  </a:cubicBezTo>
                  <a:cubicBezTo>
                    <a:pt x="5943600" y="4993640"/>
                    <a:pt x="5171440" y="5765800"/>
                    <a:pt x="4222750" y="5765800"/>
                  </a:cubicBezTo>
                  <a:close/>
                </a:path>
              </a:pathLst>
            </a:custGeom>
            <a:blipFill>
              <a:blip r:embed="rId4"/>
              <a:stretch>
                <a:fillRect l="0" t="-41923" r="0" b="-12702"/>
              </a:stretch>
            </a:blipFill>
          </p:spPr>
        </p:sp>
      </p:grpSp>
      <p:grpSp>
        <p:nvGrpSpPr>
          <p:cNvPr name="Group 6" id="6"/>
          <p:cNvGrpSpPr/>
          <p:nvPr/>
        </p:nvGrpSpPr>
        <p:grpSpPr>
          <a:xfrm rot="0">
            <a:off x="10210800" y="1370222"/>
            <a:ext cx="1582114" cy="1582114"/>
            <a:chOff x="0" y="0"/>
            <a:chExt cx="2109485" cy="2109485"/>
          </a:xfrm>
        </p:grpSpPr>
        <p:sp>
          <p:nvSpPr>
            <p:cNvPr name="Freeform 7" id="7"/>
            <p:cNvSpPr/>
            <p:nvPr/>
          </p:nvSpPr>
          <p:spPr>
            <a:xfrm flipH="false" flipV="false" rot="9071653">
              <a:off x="278112" y="278112"/>
              <a:ext cx="1553262" cy="1553262"/>
            </a:xfrm>
            <a:custGeom>
              <a:avLst/>
              <a:gdLst/>
              <a:ahLst/>
              <a:cxnLst/>
              <a:rect r="r" b="b" t="t" l="l"/>
              <a:pathLst>
                <a:path h="1553262" w="1553262">
                  <a:moveTo>
                    <a:pt x="0" y="0"/>
                  </a:moveTo>
                  <a:lnTo>
                    <a:pt x="1553261" y="0"/>
                  </a:lnTo>
                  <a:lnTo>
                    <a:pt x="1553261" y="1553261"/>
                  </a:lnTo>
                  <a:lnTo>
                    <a:pt x="0" y="15532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540217" y="540219"/>
              <a:ext cx="1029052" cy="1029048"/>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55247" t="-113541" r="-181324" b="-144174"/>
                </a:stretch>
              </a:blipFill>
            </p:spPr>
          </p:sp>
        </p:grpSp>
      </p:grpSp>
      <p:grpSp>
        <p:nvGrpSpPr>
          <p:cNvPr name="Group 10" id="10"/>
          <p:cNvGrpSpPr/>
          <p:nvPr/>
        </p:nvGrpSpPr>
        <p:grpSpPr>
          <a:xfrm rot="0">
            <a:off x="10615962" y="1775386"/>
            <a:ext cx="771789" cy="771786"/>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0" r="0" b="0"/>
              </a:stretch>
            </a:blipFill>
          </p:spPr>
        </p:sp>
      </p:grpSp>
      <p:grpSp>
        <p:nvGrpSpPr>
          <p:cNvPr name="Group 12" id="12"/>
          <p:cNvGrpSpPr/>
          <p:nvPr/>
        </p:nvGrpSpPr>
        <p:grpSpPr>
          <a:xfrm rot="0">
            <a:off x="10210800" y="3358369"/>
            <a:ext cx="1582114" cy="1582114"/>
            <a:chOff x="0" y="0"/>
            <a:chExt cx="2109485" cy="2109485"/>
          </a:xfrm>
        </p:grpSpPr>
        <p:sp>
          <p:nvSpPr>
            <p:cNvPr name="Freeform 13" id="13"/>
            <p:cNvSpPr/>
            <p:nvPr/>
          </p:nvSpPr>
          <p:spPr>
            <a:xfrm flipH="false" flipV="false" rot="9071653">
              <a:off x="278112" y="278112"/>
              <a:ext cx="1553262" cy="1553262"/>
            </a:xfrm>
            <a:custGeom>
              <a:avLst/>
              <a:gdLst/>
              <a:ahLst/>
              <a:cxnLst/>
              <a:rect r="r" b="b" t="t" l="l"/>
              <a:pathLst>
                <a:path h="1553262" w="1553262">
                  <a:moveTo>
                    <a:pt x="0" y="0"/>
                  </a:moveTo>
                  <a:lnTo>
                    <a:pt x="1553261" y="0"/>
                  </a:lnTo>
                  <a:lnTo>
                    <a:pt x="1553261" y="1553261"/>
                  </a:lnTo>
                  <a:lnTo>
                    <a:pt x="0" y="15532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540217" y="540219"/>
              <a:ext cx="1029052" cy="1029048"/>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55247" t="-113541" r="-181324" b="-144174"/>
                </a:stretch>
              </a:blipFill>
            </p:spPr>
          </p:sp>
        </p:grpSp>
      </p:grpSp>
      <p:grpSp>
        <p:nvGrpSpPr>
          <p:cNvPr name="Group 16" id="16"/>
          <p:cNvGrpSpPr/>
          <p:nvPr/>
        </p:nvGrpSpPr>
        <p:grpSpPr>
          <a:xfrm rot="0">
            <a:off x="10210800" y="5346517"/>
            <a:ext cx="1582114" cy="1582114"/>
            <a:chOff x="0" y="0"/>
            <a:chExt cx="2109485" cy="2109485"/>
          </a:xfrm>
        </p:grpSpPr>
        <p:sp>
          <p:nvSpPr>
            <p:cNvPr name="Freeform 17" id="17"/>
            <p:cNvSpPr/>
            <p:nvPr/>
          </p:nvSpPr>
          <p:spPr>
            <a:xfrm flipH="false" flipV="false" rot="9071653">
              <a:off x="278112" y="278112"/>
              <a:ext cx="1553262" cy="1553262"/>
            </a:xfrm>
            <a:custGeom>
              <a:avLst/>
              <a:gdLst/>
              <a:ahLst/>
              <a:cxnLst/>
              <a:rect r="r" b="b" t="t" l="l"/>
              <a:pathLst>
                <a:path h="1553262" w="1553262">
                  <a:moveTo>
                    <a:pt x="0" y="0"/>
                  </a:moveTo>
                  <a:lnTo>
                    <a:pt x="1553261" y="0"/>
                  </a:lnTo>
                  <a:lnTo>
                    <a:pt x="1553261" y="1553261"/>
                  </a:lnTo>
                  <a:lnTo>
                    <a:pt x="0" y="15532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8" id="18"/>
            <p:cNvGrpSpPr/>
            <p:nvPr/>
          </p:nvGrpSpPr>
          <p:grpSpPr>
            <a:xfrm rot="0">
              <a:off x="540217" y="540219"/>
              <a:ext cx="1029052" cy="1029048"/>
              <a:chOff x="0" y="0"/>
              <a:chExt cx="6350000" cy="6349975"/>
            </a:xfrm>
          </p:grpSpPr>
          <p:sp>
            <p:nvSpPr>
              <p:cNvPr name="Freeform 19" id="1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55247" t="-113541" r="-181324" b="-144174"/>
                </a:stretch>
              </a:blipFill>
            </p:spPr>
          </p:sp>
        </p:grpSp>
      </p:grpSp>
      <p:grpSp>
        <p:nvGrpSpPr>
          <p:cNvPr name="Group 20" id="20"/>
          <p:cNvGrpSpPr/>
          <p:nvPr/>
        </p:nvGrpSpPr>
        <p:grpSpPr>
          <a:xfrm rot="0">
            <a:off x="10615962" y="5751681"/>
            <a:ext cx="771789" cy="771786"/>
            <a:chOff x="0" y="0"/>
            <a:chExt cx="6350000" cy="6349975"/>
          </a:xfrm>
        </p:grpSpPr>
        <p:sp>
          <p:nvSpPr>
            <p:cNvPr name="Freeform 21" id="2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72221" t="0" r="-72221" b="0"/>
              </a:stretch>
            </a:blipFill>
          </p:spPr>
        </p:sp>
      </p:grpSp>
      <p:sp>
        <p:nvSpPr>
          <p:cNvPr name="TextBox 22" id="22"/>
          <p:cNvSpPr txBox="true"/>
          <p:nvPr/>
        </p:nvSpPr>
        <p:spPr>
          <a:xfrm rot="0">
            <a:off x="11968953" y="1972012"/>
            <a:ext cx="5168900" cy="699135"/>
          </a:xfrm>
          <a:prstGeom prst="rect">
            <a:avLst/>
          </a:prstGeom>
        </p:spPr>
        <p:txBody>
          <a:bodyPr anchor="t" rtlCol="false" tIns="0" lIns="0" bIns="0" rIns="0">
            <a:spAutoFit/>
          </a:bodyPr>
          <a:lstStyle/>
          <a:p>
            <a:pPr algn="l">
              <a:lnSpc>
                <a:spcPts val="2850"/>
              </a:lnSpc>
            </a:pPr>
            <a:r>
              <a:rPr lang="en-US" sz="1900" b="true">
                <a:solidFill>
                  <a:srgbClr val="3B98A3"/>
                </a:solidFill>
                <a:latin typeface="TT Interphases Bold"/>
                <a:ea typeface="TT Interphases Bold"/>
                <a:cs typeface="TT Interphases Bold"/>
                <a:sym typeface="TT Interphases Bold"/>
              </a:rPr>
              <a:t>AGE RANGE: PRIMARILY 25-54 YEARS OLD</a:t>
            </a:r>
          </a:p>
          <a:p>
            <a:pPr algn="l" marL="0" indent="0" lvl="0">
              <a:lnSpc>
                <a:spcPts val="2850"/>
              </a:lnSpc>
              <a:spcBef>
                <a:spcPct val="0"/>
              </a:spcBef>
            </a:pPr>
          </a:p>
        </p:txBody>
      </p:sp>
      <p:sp>
        <p:nvSpPr>
          <p:cNvPr name="TextBox 23" id="23"/>
          <p:cNvSpPr txBox="true"/>
          <p:nvPr/>
        </p:nvSpPr>
        <p:spPr>
          <a:xfrm rot="0">
            <a:off x="1028700" y="1066800"/>
            <a:ext cx="7601008" cy="461044"/>
          </a:xfrm>
          <a:prstGeom prst="rect">
            <a:avLst/>
          </a:prstGeom>
        </p:spPr>
        <p:txBody>
          <a:bodyPr anchor="t" rtlCol="false" tIns="0" lIns="0" bIns="0" rIns="0">
            <a:spAutoFit/>
          </a:bodyPr>
          <a:lstStyle/>
          <a:p>
            <a:pPr algn="l" marL="0" indent="0" lvl="0">
              <a:lnSpc>
                <a:spcPts val="3632"/>
              </a:lnSpc>
              <a:spcBef>
                <a:spcPct val="0"/>
              </a:spcBef>
            </a:pPr>
            <a:r>
              <a:rPr lang="en-US" b="true" sz="3302">
                <a:solidFill>
                  <a:srgbClr val="FFFFFF"/>
                </a:solidFill>
                <a:latin typeface="TT Interphases Bold"/>
                <a:ea typeface="TT Interphases Bold"/>
                <a:cs typeface="TT Interphases Bold"/>
                <a:sym typeface="TT Interphases Bold"/>
              </a:rPr>
              <a:t>Meet our Pet-Obsessed Community </a:t>
            </a:r>
          </a:p>
        </p:txBody>
      </p:sp>
      <p:sp>
        <p:nvSpPr>
          <p:cNvPr name="TextBox 24" id="24"/>
          <p:cNvSpPr txBox="true"/>
          <p:nvPr/>
        </p:nvSpPr>
        <p:spPr>
          <a:xfrm rot="0">
            <a:off x="1028700" y="1648001"/>
            <a:ext cx="6972300" cy="2276475"/>
          </a:xfrm>
          <a:prstGeom prst="rect">
            <a:avLst/>
          </a:prstGeom>
        </p:spPr>
        <p:txBody>
          <a:bodyPr anchor="t" rtlCol="false" tIns="0" lIns="0" bIns="0" rIns="0">
            <a:spAutoFit/>
          </a:bodyPr>
          <a:lstStyle/>
          <a:p>
            <a:pPr algn="l" marL="0" indent="0" lvl="0">
              <a:lnSpc>
                <a:spcPts val="3000"/>
              </a:lnSpc>
              <a:spcBef>
                <a:spcPct val="0"/>
              </a:spcBef>
            </a:pPr>
            <a:r>
              <a:rPr lang="en-US" sz="2000">
                <a:solidFill>
                  <a:srgbClr val="FFFFFF"/>
                </a:solidFill>
                <a:latin typeface="TT Interphases"/>
                <a:ea typeface="TT Interphases"/>
                <a:cs typeface="TT Interphases"/>
                <a:sym typeface="TT Interphases"/>
              </a:rPr>
              <a:t>Our audience consists of dedicated pet owners who prioritize their pets’ well-being and are highly engaged with Chewy. With a strong focus on middle to upper-middle class individuals, particularly females, our services allow you to tap into this highly valuable demographic, ensuring targeted, impactful advertising opportunities </a:t>
            </a:r>
          </a:p>
        </p:txBody>
      </p:sp>
      <p:grpSp>
        <p:nvGrpSpPr>
          <p:cNvPr name="Group 25" id="25"/>
          <p:cNvGrpSpPr/>
          <p:nvPr/>
        </p:nvGrpSpPr>
        <p:grpSpPr>
          <a:xfrm rot="0">
            <a:off x="10210800" y="7338206"/>
            <a:ext cx="1582114" cy="1582114"/>
            <a:chOff x="0" y="0"/>
            <a:chExt cx="2109485" cy="2109485"/>
          </a:xfrm>
        </p:grpSpPr>
        <p:sp>
          <p:nvSpPr>
            <p:cNvPr name="Freeform 26" id="26"/>
            <p:cNvSpPr/>
            <p:nvPr/>
          </p:nvSpPr>
          <p:spPr>
            <a:xfrm flipH="false" flipV="false" rot="9071653">
              <a:off x="278112" y="278112"/>
              <a:ext cx="1553262" cy="1553262"/>
            </a:xfrm>
            <a:custGeom>
              <a:avLst/>
              <a:gdLst/>
              <a:ahLst/>
              <a:cxnLst/>
              <a:rect r="r" b="b" t="t" l="l"/>
              <a:pathLst>
                <a:path h="1553262" w="1553262">
                  <a:moveTo>
                    <a:pt x="0" y="0"/>
                  </a:moveTo>
                  <a:lnTo>
                    <a:pt x="1553261" y="0"/>
                  </a:lnTo>
                  <a:lnTo>
                    <a:pt x="1553261" y="1553261"/>
                  </a:lnTo>
                  <a:lnTo>
                    <a:pt x="0" y="15532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7" id="27"/>
            <p:cNvGrpSpPr/>
            <p:nvPr/>
          </p:nvGrpSpPr>
          <p:grpSpPr>
            <a:xfrm rot="0">
              <a:off x="540217" y="540219"/>
              <a:ext cx="1029052" cy="1029048"/>
              <a:chOff x="0" y="0"/>
              <a:chExt cx="6350000" cy="6349975"/>
            </a:xfrm>
          </p:grpSpPr>
          <p:sp>
            <p:nvSpPr>
              <p:cNvPr name="Freeform 28" id="2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25136" t="0" r="-25136" b="0"/>
                </a:stretch>
              </a:blipFill>
            </p:spPr>
          </p:sp>
        </p:grpSp>
      </p:grpSp>
      <p:grpSp>
        <p:nvGrpSpPr>
          <p:cNvPr name="Group 29" id="29"/>
          <p:cNvGrpSpPr/>
          <p:nvPr/>
        </p:nvGrpSpPr>
        <p:grpSpPr>
          <a:xfrm rot="0">
            <a:off x="10615962" y="3763533"/>
            <a:ext cx="771789" cy="771786"/>
            <a:chOff x="0" y="0"/>
            <a:chExt cx="6350000" cy="6349975"/>
          </a:xfrm>
        </p:grpSpPr>
        <p:sp>
          <p:nvSpPr>
            <p:cNvPr name="Freeform 30" id="3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1"/>
              <a:stretch>
                <a:fillRect l="-103675" t="0" r="-55757" b="0"/>
              </a:stretch>
            </a:blipFill>
          </p:spPr>
        </p:sp>
      </p:grpSp>
      <p:grpSp>
        <p:nvGrpSpPr>
          <p:cNvPr name="Group 31" id="31"/>
          <p:cNvGrpSpPr/>
          <p:nvPr/>
        </p:nvGrpSpPr>
        <p:grpSpPr>
          <a:xfrm rot="0">
            <a:off x="11968953" y="3924475"/>
            <a:ext cx="6063691" cy="579120"/>
            <a:chOff x="0" y="0"/>
            <a:chExt cx="8084922" cy="772159"/>
          </a:xfrm>
        </p:grpSpPr>
        <p:sp>
          <p:nvSpPr>
            <p:cNvPr name="TextBox 32" id="32"/>
            <p:cNvSpPr txBox="true"/>
            <p:nvPr/>
          </p:nvSpPr>
          <p:spPr>
            <a:xfrm rot="0">
              <a:off x="0" y="-57150"/>
              <a:ext cx="8084922" cy="443230"/>
            </a:xfrm>
            <a:prstGeom prst="rect">
              <a:avLst/>
            </a:prstGeom>
          </p:spPr>
          <p:txBody>
            <a:bodyPr anchor="t" rtlCol="false" tIns="0" lIns="0" bIns="0" rIns="0">
              <a:spAutoFit/>
            </a:bodyPr>
            <a:lstStyle/>
            <a:p>
              <a:pPr algn="l" marL="0" indent="0" lvl="0">
                <a:lnSpc>
                  <a:spcPts val="2850"/>
                </a:lnSpc>
                <a:spcBef>
                  <a:spcPct val="0"/>
                </a:spcBef>
              </a:pPr>
              <a:r>
                <a:rPr lang="en-US" b="true" sz="1900">
                  <a:solidFill>
                    <a:srgbClr val="3B98A3"/>
                  </a:solidFill>
                  <a:latin typeface="Open Sans 1 Bold"/>
                  <a:ea typeface="Open Sans 1 Bold"/>
                  <a:cs typeface="Open Sans 1 Bold"/>
                  <a:sym typeface="Open Sans 1 Bold"/>
                </a:rPr>
                <a:t>INCOME LEVEL: MIDDLE TO UPPER-MIDDLE CLASS</a:t>
              </a:r>
            </a:p>
          </p:txBody>
        </p:sp>
        <p:sp>
          <p:nvSpPr>
            <p:cNvPr name="TextBox 33" id="33"/>
            <p:cNvSpPr txBox="true"/>
            <p:nvPr/>
          </p:nvSpPr>
          <p:spPr>
            <a:xfrm rot="0">
              <a:off x="0" y="338455"/>
              <a:ext cx="8084922" cy="433705"/>
            </a:xfrm>
            <a:prstGeom prst="rect">
              <a:avLst/>
            </a:prstGeom>
          </p:spPr>
          <p:txBody>
            <a:bodyPr anchor="t" rtlCol="false" tIns="0" lIns="0" bIns="0" rIns="0">
              <a:spAutoFit/>
            </a:bodyPr>
            <a:lstStyle/>
            <a:p>
              <a:pPr algn="l" marL="0" indent="0" lvl="0">
                <a:lnSpc>
                  <a:spcPts val="2850"/>
                </a:lnSpc>
                <a:spcBef>
                  <a:spcPct val="0"/>
                </a:spcBef>
              </a:pPr>
              <a:r>
                <a:rPr lang="en-US" sz="1900">
                  <a:solidFill>
                    <a:srgbClr val="3B98A3"/>
                  </a:solidFill>
                  <a:latin typeface="TT Interphases"/>
                  <a:ea typeface="TT Interphases"/>
                  <a:cs typeface="TT Interphases"/>
                  <a:sym typeface="TT Interphases"/>
                </a:rPr>
                <a:t>willing to invest in premium products for pets</a:t>
              </a:r>
            </a:p>
          </p:txBody>
        </p:sp>
      </p:grpSp>
      <p:grpSp>
        <p:nvGrpSpPr>
          <p:cNvPr name="Group 34" id="34"/>
          <p:cNvGrpSpPr/>
          <p:nvPr/>
        </p:nvGrpSpPr>
        <p:grpSpPr>
          <a:xfrm rot="0">
            <a:off x="11968953" y="7658728"/>
            <a:ext cx="6193131" cy="941070"/>
            <a:chOff x="0" y="0"/>
            <a:chExt cx="8257508" cy="1254759"/>
          </a:xfrm>
        </p:grpSpPr>
        <p:sp>
          <p:nvSpPr>
            <p:cNvPr name="TextBox 35" id="35"/>
            <p:cNvSpPr txBox="true"/>
            <p:nvPr/>
          </p:nvSpPr>
          <p:spPr>
            <a:xfrm rot="0">
              <a:off x="0" y="-47625"/>
              <a:ext cx="8084922" cy="433705"/>
            </a:xfrm>
            <a:prstGeom prst="rect">
              <a:avLst/>
            </a:prstGeom>
          </p:spPr>
          <p:txBody>
            <a:bodyPr anchor="t" rtlCol="false" tIns="0" lIns="0" bIns="0" rIns="0">
              <a:spAutoFit/>
            </a:bodyPr>
            <a:lstStyle/>
            <a:p>
              <a:pPr algn="l" marL="0" indent="0" lvl="0">
                <a:lnSpc>
                  <a:spcPts val="2850"/>
                </a:lnSpc>
                <a:spcBef>
                  <a:spcPct val="0"/>
                </a:spcBef>
              </a:pPr>
              <a:r>
                <a:rPr lang="en-US" b="true" sz="1900">
                  <a:solidFill>
                    <a:srgbClr val="3B98A3"/>
                  </a:solidFill>
                  <a:latin typeface="TT Interphases Bold"/>
                  <a:ea typeface="TT Interphases Bold"/>
                  <a:cs typeface="TT Interphases Bold"/>
                  <a:sym typeface="TT Interphases Bold"/>
                </a:rPr>
                <a:t>PURCHASING BEHAVIOUR: </a:t>
              </a:r>
            </a:p>
          </p:txBody>
        </p:sp>
        <p:sp>
          <p:nvSpPr>
            <p:cNvPr name="TextBox 36" id="36"/>
            <p:cNvSpPr txBox="true"/>
            <p:nvPr/>
          </p:nvSpPr>
          <p:spPr>
            <a:xfrm rot="0">
              <a:off x="0" y="338455"/>
              <a:ext cx="8257508" cy="916305"/>
            </a:xfrm>
            <a:prstGeom prst="rect">
              <a:avLst/>
            </a:prstGeom>
          </p:spPr>
          <p:txBody>
            <a:bodyPr anchor="t" rtlCol="false" tIns="0" lIns="0" bIns="0" rIns="0">
              <a:spAutoFit/>
            </a:bodyPr>
            <a:lstStyle/>
            <a:p>
              <a:pPr algn="l" marL="0" indent="0" lvl="0">
                <a:lnSpc>
                  <a:spcPts val="2850"/>
                </a:lnSpc>
                <a:spcBef>
                  <a:spcPct val="0"/>
                </a:spcBef>
              </a:pPr>
              <a:r>
                <a:rPr lang="en-US" sz="1900">
                  <a:solidFill>
                    <a:srgbClr val="3B98A3"/>
                  </a:solidFill>
                  <a:latin typeface="TT Interphases"/>
                  <a:ea typeface="TT Interphases"/>
                  <a:cs typeface="TT Interphases"/>
                  <a:sym typeface="TT Interphases"/>
                </a:rPr>
                <a:t>Average sales per active  customer in third quarter (2023) hit $567</a:t>
              </a:r>
            </a:p>
          </p:txBody>
        </p:sp>
      </p:grpSp>
      <p:sp>
        <p:nvSpPr>
          <p:cNvPr name="TextBox 37" id="37"/>
          <p:cNvSpPr txBox="true"/>
          <p:nvPr/>
        </p:nvSpPr>
        <p:spPr>
          <a:xfrm rot="0">
            <a:off x="14553403" y="9903778"/>
            <a:ext cx="4458456" cy="280670"/>
          </a:xfrm>
          <a:prstGeom prst="rect">
            <a:avLst/>
          </a:prstGeom>
        </p:spPr>
        <p:txBody>
          <a:bodyPr anchor="t" rtlCol="false" tIns="0" lIns="0" bIns="0" rIns="0">
            <a:spAutoFit/>
          </a:bodyPr>
          <a:lstStyle/>
          <a:p>
            <a:pPr algn="ctr">
              <a:lnSpc>
                <a:spcPts val="2380"/>
              </a:lnSpc>
              <a:spcBef>
                <a:spcPct val="0"/>
              </a:spcBef>
            </a:pPr>
            <a:r>
              <a:rPr lang="en-US" sz="1700">
                <a:solidFill>
                  <a:srgbClr val="3B98A3"/>
                </a:solidFill>
                <a:latin typeface="TT Interphases"/>
                <a:ea typeface="TT Interphases"/>
                <a:cs typeface="TT Interphases"/>
                <a:sym typeface="TT Interphases"/>
              </a:rPr>
              <a:t>(Source: GlobalPETS, 2024)</a:t>
            </a:r>
          </a:p>
        </p:txBody>
      </p:sp>
      <p:sp>
        <p:nvSpPr>
          <p:cNvPr name="TextBox 38" id="38"/>
          <p:cNvSpPr txBox="true"/>
          <p:nvPr/>
        </p:nvSpPr>
        <p:spPr>
          <a:xfrm rot="0">
            <a:off x="11968953" y="2354767"/>
            <a:ext cx="6063691" cy="337185"/>
          </a:xfrm>
          <a:prstGeom prst="rect">
            <a:avLst/>
          </a:prstGeom>
        </p:spPr>
        <p:txBody>
          <a:bodyPr anchor="t" rtlCol="false" tIns="0" lIns="0" bIns="0" rIns="0">
            <a:spAutoFit/>
          </a:bodyPr>
          <a:lstStyle/>
          <a:p>
            <a:pPr algn="l" marL="0" indent="0" lvl="0">
              <a:lnSpc>
                <a:spcPts val="2850"/>
              </a:lnSpc>
              <a:spcBef>
                <a:spcPct val="0"/>
              </a:spcBef>
            </a:pPr>
            <a:r>
              <a:rPr lang="en-US" sz="1900">
                <a:solidFill>
                  <a:srgbClr val="3B98A3"/>
                </a:solidFill>
                <a:latin typeface="TT Interphases"/>
                <a:ea typeface="TT Interphases"/>
                <a:cs typeface="TT Interphases"/>
                <a:sym typeface="TT Interphases"/>
              </a:rPr>
              <a:t>predominantly female: 67.79%</a:t>
            </a:r>
          </a:p>
        </p:txBody>
      </p:sp>
      <p:grpSp>
        <p:nvGrpSpPr>
          <p:cNvPr name="Group 39" id="39"/>
          <p:cNvGrpSpPr/>
          <p:nvPr/>
        </p:nvGrpSpPr>
        <p:grpSpPr>
          <a:xfrm rot="0">
            <a:off x="11968953" y="5848014"/>
            <a:ext cx="6063691" cy="941070"/>
            <a:chOff x="0" y="0"/>
            <a:chExt cx="8084922" cy="1254759"/>
          </a:xfrm>
        </p:grpSpPr>
        <p:sp>
          <p:nvSpPr>
            <p:cNvPr name="TextBox 40" id="40"/>
            <p:cNvSpPr txBox="true"/>
            <p:nvPr/>
          </p:nvSpPr>
          <p:spPr>
            <a:xfrm rot="0">
              <a:off x="0" y="-57150"/>
              <a:ext cx="8084922" cy="443230"/>
            </a:xfrm>
            <a:prstGeom prst="rect">
              <a:avLst/>
            </a:prstGeom>
          </p:spPr>
          <p:txBody>
            <a:bodyPr anchor="t" rtlCol="false" tIns="0" lIns="0" bIns="0" rIns="0">
              <a:spAutoFit/>
            </a:bodyPr>
            <a:lstStyle/>
            <a:p>
              <a:pPr algn="l" marL="0" indent="0" lvl="0">
                <a:lnSpc>
                  <a:spcPts val="2850"/>
                </a:lnSpc>
                <a:spcBef>
                  <a:spcPct val="0"/>
                </a:spcBef>
              </a:pPr>
              <a:r>
                <a:rPr lang="en-US" b="true" sz="1900">
                  <a:solidFill>
                    <a:srgbClr val="3B98A3"/>
                  </a:solidFill>
                  <a:latin typeface="Open Sans 1 Bold"/>
                  <a:ea typeface="Open Sans 1 Bold"/>
                  <a:cs typeface="Open Sans 1 Bold"/>
                  <a:sym typeface="Open Sans 1 Bold"/>
                </a:rPr>
                <a:t>CUSTOMER SEGMENTS: </a:t>
              </a:r>
            </a:p>
          </p:txBody>
        </p:sp>
        <p:sp>
          <p:nvSpPr>
            <p:cNvPr name="TextBox 41" id="41"/>
            <p:cNvSpPr txBox="true"/>
            <p:nvPr/>
          </p:nvSpPr>
          <p:spPr>
            <a:xfrm rot="0">
              <a:off x="0" y="338455"/>
              <a:ext cx="8084922" cy="916305"/>
            </a:xfrm>
            <a:prstGeom prst="rect">
              <a:avLst/>
            </a:prstGeom>
          </p:spPr>
          <p:txBody>
            <a:bodyPr anchor="t" rtlCol="false" tIns="0" lIns="0" bIns="0" rIns="0">
              <a:spAutoFit/>
            </a:bodyPr>
            <a:lstStyle/>
            <a:p>
              <a:pPr algn="l" marL="0" indent="0" lvl="0">
                <a:lnSpc>
                  <a:spcPts val="2850"/>
                </a:lnSpc>
                <a:spcBef>
                  <a:spcPct val="0"/>
                </a:spcBef>
              </a:pPr>
              <a:r>
                <a:rPr lang="en-US" sz="1900">
                  <a:solidFill>
                    <a:srgbClr val="3B98A3"/>
                  </a:solidFill>
                  <a:latin typeface="TT Interphases"/>
                  <a:ea typeface="TT Interphases"/>
                  <a:cs typeface="TT Interphases"/>
                  <a:sym typeface="TT Interphases"/>
                </a:rPr>
                <a:t>Young professionals, families, pet enthusiasts &amp; social media influencers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83EA0"/>
        </a:solidFill>
      </p:bgPr>
    </p:bg>
    <p:spTree>
      <p:nvGrpSpPr>
        <p:cNvPr id="1" name=""/>
        <p:cNvGrpSpPr/>
        <p:nvPr/>
      </p:nvGrpSpPr>
      <p:grpSpPr>
        <a:xfrm>
          <a:off x="0" y="0"/>
          <a:ext cx="0" cy="0"/>
          <a:chOff x="0" y="0"/>
          <a:chExt cx="0" cy="0"/>
        </a:xfrm>
      </p:grpSpPr>
      <p:sp>
        <p:nvSpPr>
          <p:cNvPr name="Freeform 2" id="2"/>
          <p:cNvSpPr/>
          <p:nvPr/>
        </p:nvSpPr>
        <p:spPr>
          <a:xfrm flipH="false" flipV="false" rot="0">
            <a:off x="11357656" y="3346953"/>
            <a:ext cx="6342143" cy="4853946"/>
          </a:xfrm>
          <a:custGeom>
            <a:avLst/>
            <a:gdLst/>
            <a:ahLst/>
            <a:cxnLst/>
            <a:rect r="r" b="b" t="t" l="l"/>
            <a:pathLst>
              <a:path h="4853946" w="6342143">
                <a:moveTo>
                  <a:pt x="0" y="0"/>
                </a:moveTo>
                <a:lnTo>
                  <a:pt x="6342143" y="0"/>
                </a:lnTo>
                <a:lnTo>
                  <a:pt x="6342143" y="4853946"/>
                </a:lnTo>
                <a:lnTo>
                  <a:pt x="0" y="4853946"/>
                </a:lnTo>
                <a:lnTo>
                  <a:pt x="0" y="0"/>
                </a:lnTo>
                <a:close/>
              </a:path>
            </a:pathLst>
          </a:custGeom>
          <a:blipFill>
            <a:blip r:embed="rId2"/>
            <a:stretch>
              <a:fillRect l="0" t="0" r="0" b="0"/>
            </a:stretch>
          </a:blipFill>
        </p:spPr>
      </p:sp>
      <p:sp>
        <p:nvSpPr>
          <p:cNvPr name="Freeform 3" id="3"/>
          <p:cNvSpPr/>
          <p:nvPr/>
        </p:nvSpPr>
        <p:spPr>
          <a:xfrm flipH="false" flipV="false" rot="0">
            <a:off x="4816780" y="4658498"/>
            <a:ext cx="4697279" cy="4697279"/>
          </a:xfrm>
          <a:custGeom>
            <a:avLst/>
            <a:gdLst/>
            <a:ahLst/>
            <a:cxnLst/>
            <a:rect r="r" b="b" t="t" l="l"/>
            <a:pathLst>
              <a:path h="4697279" w="4697279">
                <a:moveTo>
                  <a:pt x="0" y="0"/>
                </a:moveTo>
                <a:lnTo>
                  <a:pt x="4697279" y="0"/>
                </a:lnTo>
                <a:lnTo>
                  <a:pt x="4697279" y="4697280"/>
                </a:lnTo>
                <a:lnTo>
                  <a:pt x="0" y="46972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442957" y="4780743"/>
            <a:ext cx="13901863" cy="1080879"/>
            <a:chOff x="0" y="0"/>
            <a:chExt cx="18535818" cy="1441172"/>
          </a:xfrm>
        </p:grpSpPr>
        <p:sp>
          <p:nvSpPr>
            <p:cNvPr name="TextBox 5" id="5"/>
            <p:cNvSpPr txBox="true"/>
            <p:nvPr/>
          </p:nvSpPr>
          <p:spPr>
            <a:xfrm rot="0">
              <a:off x="6605196" y="568047"/>
              <a:ext cx="5670598" cy="873125"/>
            </a:xfrm>
            <a:prstGeom prst="rect">
              <a:avLst/>
            </a:prstGeom>
          </p:spPr>
          <p:txBody>
            <a:bodyPr anchor="t" rtlCol="false" tIns="0" lIns="0" bIns="0" rIns="0">
              <a:spAutoFit/>
            </a:bodyPr>
            <a:lstStyle/>
            <a:p>
              <a:pPr algn="ctr" marL="0" indent="0" lvl="0">
                <a:lnSpc>
                  <a:spcPts val="5159"/>
                </a:lnSpc>
              </a:pPr>
              <a:r>
                <a:rPr lang="en-US" b="true" sz="4299">
                  <a:solidFill>
                    <a:srgbClr val="FFFFFF"/>
                  </a:solidFill>
                  <a:latin typeface="TT Interphases Bold"/>
                  <a:ea typeface="TT Interphases Bold"/>
                  <a:cs typeface="TT Interphases Bold"/>
                  <a:sym typeface="TT Interphases Bold"/>
                </a:rPr>
                <a:t>$11.15B </a:t>
              </a:r>
            </a:p>
          </p:txBody>
        </p:sp>
        <p:sp>
          <p:nvSpPr>
            <p:cNvPr name="TextBox 6" id="6"/>
            <p:cNvSpPr txBox="true"/>
            <p:nvPr/>
          </p:nvSpPr>
          <p:spPr>
            <a:xfrm rot="0">
              <a:off x="0" y="-47625"/>
              <a:ext cx="18535818" cy="44979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1"/>
                  <a:ea typeface="Open Sans 1"/>
                  <a:cs typeface="Open Sans 1"/>
                  <a:sym typeface="Open Sans 1"/>
                </a:rPr>
                <a:t>Net Sales </a:t>
              </a:r>
            </a:p>
          </p:txBody>
        </p:sp>
      </p:grpSp>
      <p:sp>
        <p:nvSpPr>
          <p:cNvPr name="TextBox 7" id="7"/>
          <p:cNvSpPr txBox="true"/>
          <p:nvPr/>
        </p:nvSpPr>
        <p:spPr>
          <a:xfrm rot="0">
            <a:off x="1768356" y="1066800"/>
            <a:ext cx="8488595" cy="616618"/>
          </a:xfrm>
          <a:prstGeom prst="rect">
            <a:avLst/>
          </a:prstGeom>
        </p:spPr>
        <p:txBody>
          <a:bodyPr anchor="t" rtlCol="false" tIns="0" lIns="0" bIns="0" rIns="0">
            <a:spAutoFit/>
          </a:bodyPr>
          <a:lstStyle/>
          <a:p>
            <a:pPr algn="l" marL="0" indent="0" lvl="0">
              <a:lnSpc>
                <a:spcPts val="4732"/>
              </a:lnSpc>
              <a:spcBef>
                <a:spcPct val="0"/>
              </a:spcBef>
            </a:pPr>
            <a:r>
              <a:rPr lang="en-US" b="true" sz="4302">
                <a:solidFill>
                  <a:srgbClr val="FFFFFF"/>
                </a:solidFill>
                <a:latin typeface="TT Interphases Bold"/>
                <a:ea typeface="TT Interphases Bold"/>
                <a:cs typeface="TT Interphases Bold"/>
                <a:sym typeface="TT Interphases Bold"/>
              </a:rPr>
              <a:t>Revolutionalizing Pet Retail </a:t>
            </a:r>
          </a:p>
        </p:txBody>
      </p:sp>
      <p:sp>
        <p:nvSpPr>
          <p:cNvPr name="TextBox 8" id="8"/>
          <p:cNvSpPr txBox="true"/>
          <p:nvPr/>
        </p:nvSpPr>
        <p:spPr>
          <a:xfrm rot="0">
            <a:off x="510941" y="2584953"/>
            <a:ext cx="10148108" cy="762000"/>
          </a:xfrm>
          <a:prstGeom prst="rect">
            <a:avLst/>
          </a:prstGeom>
        </p:spPr>
        <p:txBody>
          <a:bodyPr anchor="t" rtlCol="false" tIns="0" lIns="0" bIns="0" rIns="0">
            <a:spAutoFit/>
          </a:bodyPr>
          <a:lstStyle/>
          <a:p>
            <a:pPr algn="l">
              <a:lnSpc>
                <a:spcPts val="3000"/>
              </a:lnSpc>
            </a:pPr>
            <a:r>
              <a:rPr lang="en-US" sz="2500">
                <a:solidFill>
                  <a:srgbClr val="FFFFFF"/>
                </a:solidFill>
                <a:latin typeface="TT Interphases"/>
                <a:ea typeface="TT Interphases"/>
                <a:cs typeface="TT Interphases"/>
                <a:sym typeface="TT Interphases"/>
              </a:rPr>
              <a:t>Online retailer with wide range of products: food, supplies, medications, </a:t>
            </a:r>
          </a:p>
          <a:p>
            <a:pPr algn="l" marL="0" indent="0" lvl="0">
              <a:lnSpc>
                <a:spcPts val="3000"/>
              </a:lnSpc>
            </a:pPr>
            <a:r>
              <a:rPr lang="en-US" sz="2500">
                <a:solidFill>
                  <a:srgbClr val="FFFFFF"/>
                </a:solidFill>
                <a:latin typeface="TT Interphases"/>
                <a:ea typeface="TT Interphases"/>
                <a:cs typeface="TT Interphases"/>
                <a:sym typeface="TT Interphases"/>
              </a:rPr>
              <a:t>coupled with execeptional customer service </a:t>
            </a:r>
          </a:p>
        </p:txBody>
      </p:sp>
      <p:sp>
        <p:nvSpPr>
          <p:cNvPr name="TextBox 9" id="9"/>
          <p:cNvSpPr txBox="true"/>
          <p:nvPr/>
        </p:nvSpPr>
        <p:spPr>
          <a:xfrm rot="0">
            <a:off x="13087776" y="9924206"/>
            <a:ext cx="5333188" cy="239812"/>
          </a:xfrm>
          <a:prstGeom prst="rect">
            <a:avLst/>
          </a:prstGeom>
        </p:spPr>
        <p:txBody>
          <a:bodyPr anchor="t" rtlCol="false" tIns="0" lIns="0" bIns="0" rIns="0">
            <a:spAutoFit/>
          </a:bodyPr>
          <a:lstStyle/>
          <a:p>
            <a:pPr algn="ctr">
              <a:lnSpc>
                <a:spcPts val="2007"/>
              </a:lnSpc>
              <a:spcBef>
                <a:spcPct val="0"/>
              </a:spcBef>
            </a:pPr>
            <a:r>
              <a:rPr lang="en-US" sz="1433">
                <a:solidFill>
                  <a:srgbClr val="3B98A3"/>
                </a:solidFill>
                <a:latin typeface="TT Interphases"/>
                <a:ea typeface="TT Interphases"/>
                <a:cs typeface="TT Interphases"/>
                <a:sym typeface="TT Interphases"/>
              </a:rPr>
              <a:t>(Source: Chewy, Inc. (2024). Annual report (Form 10-K)</a:t>
            </a:r>
          </a:p>
        </p:txBody>
      </p:sp>
      <p:grpSp>
        <p:nvGrpSpPr>
          <p:cNvPr name="Group 10" id="10"/>
          <p:cNvGrpSpPr/>
          <p:nvPr/>
        </p:nvGrpSpPr>
        <p:grpSpPr>
          <a:xfrm rot="0">
            <a:off x="-4442957" y="6327244"/>
            <a:ext cx="13901863" cy="1080879"/>
            <a:chOff x="0" y="0"/>
            <a:chExt cx="18535818" cy="1441172"/>
          </a:xfrm>
        </p:grpSpPr>
        <p:sp>
          <p:nvSpPr>
            <p:cNvPr name="TextBox 11" id="11"/>
            <p:cNvSpPr txBox="true"/>
            <p:nvPr/>
          </p:nvSpPr>
          <p:spPr>
            <a:xfrm rot="0">
              <a:off x="6605196" y="568047"/>
              <a:ext cx="5670598" cy="873125"/>
            </a:xfrm>
            <a:prstGeom prst="rect">
              <a:avLst/>
            </a:prstGeom>
          </p:spPr>
          <p:txBody>
            <a:bodyPr anchor="t" rtlCol="false" tIns="0" lIns="0" bIns="0" rIns="0">
              <a:spAutoFit/>
            </a:bodyPr>
            <a:lstStyle/>
            <a:p>
              <a:pPr algn="ctr" marL="0" indent="0" lvl="0">
                <a:lnSpc>
                  <a:spcPts val="5159"/>
                </a:lnSpc>
              </a:pPr>
              <a:r>
                <a:rPr lang="en-US" b="true" sz="4299">
                  <a:solidFill>
                    <a:srgbClr val="FFFFFF"/>
                  </a:solidFill>
                  <a:latin typeface="TT Interphases Bold"/>
                  <a:ea typeface="TT Interphases Bold"/>
                  <a:cs typeface="TT Interphases Bold"/>
                  <a:sym typeface="TT Interphases Bold"/>
                </a:rPr>
                <a:t>$3.16B </a:t>
              </a:r>
            </a:p>
          </p:txBody>
        </p:sp>
        <p:sp>
          <p:nvSpPr>
            <p:cNvPr name="TextBox 12" id="12"/>
            <p:cNvSpPr txBox="true"/>
            <p:nvPr/>
          </p:nvSpPr>
          <p:spPr>
            <a:xfrm rot="0">
              <a:off x="0" y="-47625"/>
              <a:ext cx="18535818" cy="44979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1"/>
                  <a:ea typeface="Open Sans 1"/>
                  <a:cs typeface="Open Sans 1"/>
                  <a:sym typeface="Open Sans 1"/>
                </a:rPr>
                <a:t>Gross Profit</a:t>
              </a:r>
            </a:p>
          </p:txBody>
        </p:sp>
      </p:grpSp>
      <p:grpSp>
        <p:nvGrpSpPr>
          <p:cNvPr name="Group 13" id="13"/>
          <p:cNvGrpSpPr/>
          <p:nvPr/>
        </p:nvGrpSpPr>
        <p:grpSpPr>
          <a:xfrm rot="0">
            <a:off x="-4442957" y="8274898"/>
            <a:ext cx="13901863" cy="1080879"/>
            <a:chOff x="0" y="0"/>
            <a:chExt cx="18535818" cy="1441172"/>
          </a:xfrm>
        </p:grpSpPr>
        <p:sp>
          <p:nvSpPr>
            <p:cNvPr name="TextBox 14" id="14"/>
            <p:cNvSpPr txBox="true"/>
            <p:nvPr/>
          </p:nvSpPr>
          <p:spPr>
            <a:xfrm rot="0">
              <a:off x="6605196" y="568047"/>
              <a:ext cx="5670598" cy="873125"/>
            </a:xfrm>
            <a:prstGeom prst="rect">
              <a:avLst/>
            </a:prstGeom>
          </p:spPr>
          <p:txBody>
            <a:bodyPr anchor="t" rtlCol="false" tIns="0" lIns="0" bIns="0" rIns="0">
              <a:spAutoFit/>
            </a:bodyPr>
            <a:lstStyle/>
            <a:p>
              <a:pPr algn="ctr" marL="0" indent="0" lvl="0">
                <a:lnSpc>
                  <a:spcPts val="5159"/>
                </a:lnSpc>
              </a:pPr>
              <a:r>
                <a:rPr lang="en-US" b="true" sz="4299">
                  <a:solidFill>
                    <a:srgbClr val="FFFFFF"/>
                  </a:solidFill>
                  <a:latin typeface="TT Interphases Bold"/>
                  <a:ea typeface="TT Interphases Bold"/>
                  <a:cs typeface="TT Interphases Bold"/>
                  <a:sym typeface="TT Interphases Bold"/>
                </a:rPr>
                <a:t>$39.6M</a:t>
              </a:r>
            </a:p>
          </p:txBody>
        </p:sp>
        <p:sp>
          <p:nvSpPr>
            <p:cNvPr name="TextBox 15" id="15"/>
            <p:cNvSpPr txBox="true"/>
            <p:nvPr/>
          </p:nvSpPr>
          <p:spPr>
            <a:xfrm rot="0">
              <a:off x="0" y="-47625"/>
              <a:ext cx="18535818" cy="449792"/>
            </a:xfrm>
            <a:prstGeom prst="rect">
              <a:avLst/>
            </a:prstGeom>
          </p:spPr>
          <p:txBody>
            <a:bodyPr anchor="t" rtlCol="false" tIns="0" lIns="0" bIns="0" rIns="0">
              <a:spAutoFit/>
            </a:bodyPr>
            <a:lstStyle/>
            <a:p>
              <a:pPr algn="ctr">
                <a:lnSpc>
                  <a:spcPts val="2800"/>
                </a:lnSpc>
              </a:pPr>
              <a:r>
                <a:rPr lang="en-US" sz="2000">
                  <a:solidFill>
                    <a:srgbClr val="FFFFFF"/>
                  </a:solidFill>
                  <a:latin typeface="Open Sans 1"/>
                  <a:ea typeface="Open Sans 1"/>
                  <a:cs typeface="Open Sans 1"/>
                  <a:sym typeface="Open Sans 1"/>
                </a:rPr>
                <a:t>Net Income </a:t>
              </a:r>
            </a:p>
          </p:txBody>
        </p:sp>
      </p:grpSp>
      <p:grpSp>
        <p:nvGrpSpPr>
          <p:cNvPr name="Group 16" id="16"/>
          <p:cNvGrpSpPr/>
          <p:nvPr/>
        </p:nvGrpSpPr>
        <p:grpSpPr>
          <a:xfrm rot="0">
            <a:off x="5613570" y="6129842"/>
            <a:ext cx="3406080" cy="1754592"/>
            <a:chOff x="0" y="0"/>
            <a:chExt cx="4541441" cy="2339456"/>
          </a:xfrm>
        </p:grpSpPr>
        <p:sp>
          <p:nvSpPr>
            <p:cNvPr name="TextBox 17" id="17"/>
            <p:cNvSpPr txBox="true"/>
            <p:nvPr/>
          </p:nvSpPr>
          <p:spPr>
            <a:xfrm rot="0">
              <a:off x="0" y="-171450"/>
              <a:ext cx="4541441" cy="2031576"/>
            </a:xfrm>
            <a:prstGeom prst="rect">
              <a:avLst/>
            </a:prstGeom>
          </p:spPr>
          <p:txBody>
            <a:bodyPr anchor="t" rtlCol="false" tIns="0" lIns="0" bIns="0" rIns="0">
              <a:spAutoFit/>
            </a:bodyPr>
            <a:lstStyle/>
            <a:p>
              <a:pPr algn="ctr">
                <a:lnSpc>
                  <a:spcPts val="12880"/>
                </a:lnSpc>
              </a:pPr>
              <a:r>
                <a:rPr lang="en-US" sz="9200" b="true">
                  <a:solidFill>
                    <a:srgbClr val="FFFFFF"/>
                  </a:solidFill>
                  <a:latin typeface="Open Sans 1 Bold"/>
                  <a:ea typeface="Open Sans 1 Bold"/>
                  <a:cs typeface="Open Sans 1 Bold"/>
                  <a:sym typeface="Open Sans 1 Bold"/>
                </a:rPr>
                <a:t>20M+ </a:t>
              </a:r>
            </a:p>
          </p:txBody>
        </p:sp>
        <p:sp>
          <p:nvSpPr>
            <p:cNvPr name="TextBox 18" id="18"/>
            <p:cNvSpPr txBox="true"/>
            <p:nvPr/>
          </p:nvSpPr>
          <p:spPr>
            <a:xfrm rot="0">
              <a:off x="1083687" y="1889665"/>
              <a:ext cx="1639292" cy="449791"/>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TT Interphases"/>
                  <a:ea typeface="TT Interphases"/>
                  <a:cs typeface="TT Interphases"/>
                  <a:sym typeface="TT Interphases"/>
                </a:rPr>
                <a:t>Customers</a:t>
              </a:r>
            </a:p>
          </p:txBody>
        </p:sp>
      </p:grpSp>
      <p:sp>
        <p:nvSpPr>
          <p:cNvPr name="Freeform 19" id="19"/>
          <p:cNvSpPr/>
          <p:nvPr/>
        </p:nvSpPr>
        <p:spPr>
          <a:xfrm flipH="false" flipV="false" rot="0">
            <a:off x="1028700" y="1080542"/>
            <a:ext cx="637636" cy="637636"/>
          </a:xfrm>
          <a:custGeom>
            <a:avLst/>
            <a:gdLst/>
            <a:ahLst/>
            <a:cxnLst/>
            <a:rect r="r" b="b" t="t" l="l"/>
            <a:pathLst>
              <a:path h="637636" w="637636">
                <a:moveTo>
                  <a:pt x="0" y="0"/>
                </a:moveTo>
                <a:lnTo>
                  <a:pt x="637636" y="0"/>
                </a:lnTo>
                <a:lnTo>
                  <a:pt x="637636" y="637636"/>
                </a:lnTo>
                <a:lnTo>
                  <a:pt x="0" y="637636"/>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83EA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67813"/>
            <a:ext cx="637636" cy="637636"/>
          </a:xfrm>
          <a:custGeom>
            <a:avLst/>
            <a:gdLst/>
            <a:ahLst/>
            <a:cxnLst/>
            <a:rect r="r" b="b" t="t" l="l"/>
            <a:pathLst>
              <a:path h="637636" w="637636">
                <a:moveTo>
                  <a:pt x="0" y="0"/>
                </a:moveTo>
                <a:lnTo>
                  <a:pt x="637636" y="0"/>
                </a:lnTo>
                <a:lnTo>
                  <a:pt x="637636" y="637636"/>
                </a:lnTo>
                <a:lnTo>
                  <a:pt x="0" y="637636"/>
                </a:lnTo>
                <a:lnTo>
                  <a:pt x="0" y="0"/>
                </a:lnTo>
                <a:close/>
              </a:path>
            </a:pathLst>
          </a:custGeom>
          <a:blipFill>
            <a:blip r:embed="rId2"/>
            <a:stretch>
              <a:fillRect l="0" t="0" r="0" b="0"/>
            </a:stretch>
          </a:blipFill>
        </p:spPr>
      </p:sp>
      <p:grpSp>
        <p:nvGrpSpPr>
          <p:cNvPr name="Group 3" id="3"/>
          <p:cNvGrpSpPr/>
          <p:nvPr/>
        </p:nvGrpSpPr>
        <p:grpSpPr>
          <a:xfrm rot="0">
            <a:off x="1467394" y="5015735"/>
            <a:ext cx="4865968" cy="4242565"/>
            <a:chOff x="0" y="0"/>
            <a:chExt cx="1281572" cy="1117383"/>
          </a:xfrm>
        </p:grpSpPr>
        <p:sp>
          <p:nvSpPr>
            <p:cNvPr name="Freeform 4" id="4"/>
            <p:cNvSpPr/>
            <p:nvPr/>
          </p:nvSpPr>
          <p:spPr>
            <a:xfrm flipH="false" flipV="false" rot="0">
              <a:off x="0" y="0"/>
              <a:ext cx="1281572" cy="1117383"/>
            </a:xfrm>
            <a:custGeom>
              <a:avLst/>
              <a:gdLst/>
              <a:ahLst/>
              <a:cxnLst/>
              <a:rect r="r" b="b" t="t" l="l"/>
              <a:pathLst>
                <a:path h="1117383" w="1281572">
                  <a:moveTo>
                    <a:pt x="31821" y="0"/>
                  </a:moveTo>
                  <a:lnTo>
                    <a:pt x="1249751" y="0"/>
                  </a:lnTo>
                  <a:cubicBezTo>
                    <a:pt x="1258191" y="0"/>
                    <a:pt x="1266284" y="3353"/>
                    <a:pt x="1272252" y="9320"/>
                  </a:cubicBezTo>
                  <a:cubicBezTo>
                    <a:pt x="1278219" y="15288"/>
                    <a:pt x="1281572" y="23381"/>
                    <a:pt x="1281572" y="31821"/>
                  </a:cubicBezTo>
                  <a:lnTo>
                    <a:pt x="1281572" y="1085563"/>
                  </a:lnTo>
                  <a:cubicBezTo>
                    <a:pt x="1281572" y="1094002"/>
                    <a:pt x="1278219" y="1102096"/>
                    <a:pt x="1272252" y="1108063"/>
                  </a:cubicBezTo>
                  <a:cubicBezTo>
                    <a:pt x="1266284" y="1114031"/>
                    <a:pt x="1258191" y="1117383"/>
                    <a:pt x="1249751" y="1117383"/>
                  </a:cubicBezTo>
                  <a:lnTo>
                    <a:pt x="31821" y="1117383"/>
                  </a:lnTo>
                  <a:cubicBezTo>
                    <a:pt x="23381" y="1117383"/>
                    <a:pt x="15288" y="1114031"/>
                    <a:pt x="9320" y="1108063"/>
                  </a:cubicBezTo>
                  <a:cubicBezTo>
                    <a:pt x="3353" y="1102096"/>
                    <a:pt x="0" y="1094002"/>
                    <a:pt x="0" y="1085563"/>
                  </a:cubicBezTo>
                  <a:lnTo>
                    <a:pt x="0" y="31821"/>
                  </a:lnTo>
                  <a:cubicBezTo>
                    <a:pt x="0" y="23381"/>
                    <a:pt x="3353" y="15288"/>
                    <a:pt x="9320" y="9320"/>
                  </a:cubicBezTo>
                  <a:cubicBezTo>
                    <a:pt x="15288" y="3353"/>
                    <a:pt x="23381" y="0"/>
                    <a:pt x="31821" y="0"/>
                  </a:cubicBezTo>
                  <a:close/>
                </a:path>
              </a:pathLst>
            </a:custGeom>
            <a:solidFill>
              <a:srgbClr val="3B98A3"/>
            </a:solidFill>
          </p:spPr>
        </p:sp>
        <p:sp>
          <p:nvSpPr>
            <p:cNvPr name="TextBox 5" id="5"/>
            <p:cNvSpPr txBox="true"/>
            <p:nvPr/>
          </p:nvSpPr>
          <p:spPr>
            <a:xfrm>
              <a:off x="0" y="-28575"/>
              <a:ext cx="1281572" cy="1145958"/>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6711016" y="5015735"/>
            <a:ext cx="4865968" cy="4242565"/>
            <a:chOff x="0" y="0"/>
            <a:chExt cx="1281572" cy="1117383"/>
          </a:xfrm>
        </p:grpSpPr>
        <p:sp>
          <p:nvSpPr>
            <p:cNvPr name="Freeform 7" id="7"/>
            <p:cNvSpPr/>
            <p:nvPr/>
          </p:nvSpPr>
          <p:spPr>
            <a:xfrm flipH="false" flipV="false" rot="0">
              <a:off x="0" y="0"/>
              <a:ext cx="1281572" cy="1117383"/>
            </a:xfrm>
            <a:custGeom>
              <a:avLst/>
              <a:gdLst/>
              <a:ahLst/>
              <a:cxnLst/>
              <a:rect r="r" b="b" t="t" l="l"/>
              <a:pathLst>
                <a:path h="1117383" w="1281572">
                  <a:moveTo>
                    <a:pt x="31821" y="0"/>
                  </a:moveTo>
                  <a:lnTo>
                    <a:pt x="1249751" y="0"/>
                  </a:lnTo>
                  <a:cubicBezTo>
                    <a:pt x="1258191" y="0"/>
                    <a:pt x="1266284" y="3353"/>
                    <a:pt x="1272252" y="9320"/>
                  </a:cubicBezTo>
                  <a:cubicBezTo>
                    <a:pt x="1278219" y="15288"/>
                    <a:pt x="1281572" y="23381"/>
                    <a:pt x="1281572" y="31821"/>
                  </a:cubicBezTo>
                  <a:lnTo>
                    <a:pt x="1281572" y="1085563"/>
                  </a:lnTo>
                  <a:cubicBezTo>
                    <a:pt x="1281572" y="1094002"/>
                    <a:pt x="1278219" y="1102096"/>
                    <a:pt x="1272252" y="1108063"/>
                  </a:cubicBezTo>
                  <a:cubicBezTo>
                    <a:pt x="1266284" y="1114031"/>
                    <a:pt x="1258191" y="1117383"/>
                    <a:pt x="1249751" y="1117383"/>
                  </a:cubicBezTo>
                  <a:lnTo>
                    <a:pt x="31821" y="1117383"/>
                  </a:lnTo>
                  <a:cubicBezTo>
                    <a:pt x="23381" y="1117383"/>
                    <a:pt x="15288" y="1114031"/>
                    <a:pt x="9320" y="1108063"/>
                  </a:cubicBezTo>
                  <a:cubicBezTo>
                    <a:pt x="3353" y="1102096"/>
                    <a:pt x="0" y="1094002"/>
                    <a:pt x="0" y="1085563"/>
                  </a:cubicBezTo>
                  <a:lnTo>
                    <a:pt x="0" y="31821"/>
                  </a:lnTo>
                  <a:cubicBezTo>
                    <a:pt x="0" y="23381"/>
                    <a:pt x="3353" y="15288"/>
                    <a:pt x="9320" y="9320"/>
                  </a:cubicBezTo>
                  <a:cubicBezTo>
                    <a:pt x="15288" y="3353"/>
                    <a:pt x="23381" y="0"/>
                    <a:pt x="31821" y="0"/>
                  </a:cubicBezTo>
                  <a:close/>
                </a:path>
              </a:pathLst>
            </a:custGeom>
            <a:solidFill>
              <a:srgbClr val="3B98A3"/>
            </a:solidFill>
          </p:spPr>
        </p:sp>
        <p:sp>
          <p:nvSpPr>
            <p:cNvPr name="TextBox 8" id="8"/>
            <p:cNvSpPr txBox="true"/>
            <p:nvPr/>
          </p:nvSpPr>
          <p:spPr>
            <a:xfrm>
              <a:off x="0" y="-28575"/>
              <a:ext cx="1281572" cy="1145958"/>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1954638" y="5015735"/>
            <a:ext cx="4865968" cy="4242565"/>
            <a:chOff x="0" y="0"/>
            <a:chExt cx="1281572" cy="1117383"/>
          </a:xfrm>
        </p:grpSpPr>
        <p:sp>
          <p:nvSpPr>
            <p:cNvPr name="Freeform 10" id="10"/>
            <p:cNvSpPr/>
            <p:nvPr/>
          </p:nvSpPr>
          <p:spPr>
            <a:xfrm flipH="false" flipV="false" rot="0">
              <a:off x="0" y="0"/>
              <a:ext cx="1281572" cy="1117383"/>
            </a:xfrm>
            <a:custGeom>
              <a:avLst/>
              <a:gdLst/>
              <a:ahLst/>
              <a:cxnLst/>
              <a:rect r="r" b="b" t="t" l="l"/>
              <a:pathLst>
                <a:path h="1117383" w="1281572">
                  <a:moveTo>
                    <a:pt x="31821" y="0"/>
                  </a:moveTo>
                  <a:lnTo>
                    <a:pt x="1249751" y="0"/>
                  </a:lnTo>
                  <a:cubicBezTo>
                    <a:pt x="1258191" y="0"/>
                    <a:pt x="1266284" y="3353"/>
                    <a:pt x="1272252" y="9320"/>
                  </a:cubicBezTo>
                  <a:cubicBezTo>
                    <a:pt x="1278219" y="15288"/>
                    <a:pt x="1281572" y="23381"/>
                    <a:pt x="1281572" y="31821"/>
                  </a:cubicBezTo>
                  <a:lnTo>
                    <a:pt x="1281572" y="1085563"/>
                  </a:lnTo>
                  <a:cubicBezTo>
                    <a:pt x="1281572" y="1094002"/>
                    <a:pt x="1278219" y="1102096"/>
                    <a:pt x="1272252" y="1108063"/>
                  </a:cubicBezTo>
                  <a:cubicBezTo>
                    <a:pt x="1266284" y="1114031"/>
                    <a:pt x="1258191" y="1117383"/>
                    <a:pt x="1249751" y="1117383"/>
                  </a:cubicBezTo>
                  <a:lnTo>
                    <a:pt x="31821" y="1117383"/>
                  </a:lnTo>
                  <a:cubicBezTo>
                    <a:pt x="23381" y="1117383"/>
                    <a:pt x="15288" y="1114031"/>
                    <a:pt x="9320" y="1108063"/>
                  </a:cubicBezTo>
                  <a:cubicBezTo>
                    <a:pt x="3353" y="1102096"/>
                    <a:pt x="0" y="1094002"/>
                    <a:pt x="0" y="1085563"/>
                  </a:cubicBezTo>
                  <a:lnTo>
                    <a:pt x="0" y="31821"/>
                  </a:lnTo>
                  <a:cubicBezTo>
                    <a:pt x="0" y="23381"/>
                    <a:pt x="3353" y="15288"/>
                    <a:pt x="9320" y="9320"/>
                  </a:cubicBezTo>
                  <a:cubicBezTo>
                    <a:pt x="15288" y="3353"/>
                    <a:pt x="23381" y="0"/>
                    <a:pt x="31821" y="0"/>
                  </a:cubicBezTo>
                  <a:close/>
                </a:path>
              </a:pathLst>
            </a:custGeom>
            <a:solidFill>
              <a:srgbClr val="3B98A3"/>
            </a:solidFill>
          </p:spPr>
        </p:sp>
        <p:sp>
          <p:nvSpPr>
            <p:cNvPr name="TextBox 11" id="11"/>
            <p:cNvSpPr txBox="true"/>
            <p:nvPr/>
          </p:nvSpPr>
          <p:spPr>
            <a:xfrm>
              <a:off x="0" y="-28575"/>
              <a:ext cx="1281572" cy="1145958"/>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761163" y="3688691"/>
            <a:ext cx="243672" cy="24367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98A3"/>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15874981" y="3688691"/>
            <a:ext cx="243672" cy="24367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98A3"/>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2004835" y="3354631"/>
            <a:ext cx="408184" cy="4081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98A3"/>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15466798" y="3354631"/>
            <a:ext cx="408184" cy="40818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98A3"/>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4" id="24"/>
          <p:cNvGrpSpPr/>
          <p:nvPr/>
        </p:nvGrpSpPr>
        <p:grpSpPr>
          <a:xfrm rot="0">
            <a:off x="17738627" y="8934113"/>
            <a:ext cx="1971124" cy="197112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98A3"/>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27" id="27"/>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28" id="28"/>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29" id="29"/>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30" id="30"/>
          <p:cNvSpPr txBox="true"/>
          <p:nvPr/>
        </p:nvSpPr>
        <p:spPr>
          <a:xfrm rot="0">
            <a:off x="2843947" y="2408198"/>
            <a:ext cx="12600106" cy="2114550"/>
          </a:xfrm>
          <a:prstGeom prst="rect">
            <a:avLst/>
          </a:prstGeom>
        </p:spPr>
        <p:txBody>
          <a:bodyPr anchor="t" rtlCol="false" tIns="0" lIns="0" bIns="0" rIns="0">
            <a:spAutoFit/>
          </a:bodyPr>
          <a:lstStyle/>
          <a:p>
            <a:pPr algn="ctr">
              <a:lnSpc>
                <a:spcPts val="8377"/>
              </a:lnSpc>
            </a:pPr>
            <a:r>
              <a:rPr lang="en-US" sz="6980" b="true">
                <a:solidFill>
                  <a:srgbClr val="FFFFFF"/>
                </a:solidFill>
                <a:latin typeface="Montserrat Bold"/>
                <a:ea typeface="Montserrat Bold"/>
                <a:cs typeface="Montserrat Bold"/>
                <a:sym typeface="Montserrat Bold"/>
              </a:rPr>
              <a:t>Driving Impact With Chewy Ads</a:t>
            </a:r>
          </a:p>
        </p:txBody>
      </p:sp>
      <p:sp>
        <p:nvSpPr>
          <p:cNvPr name="TextBox 31" id="31"/>
          <p:cNvSpPr txBox="true"/>
          <p:nvPr/>
        </p:nvSpPr>
        <p:spPr>
          <a:xfrm rot="0">
            <a:off x="2186832" y="5275223"/>
            <a:ext cx="3427091" cy="389255"/>
          </a:xfrm>
          <a:prstGeom prst="rect">
            <a:avLst/>
          </a:prstGeom>
        </p:spPr>
        <p:txBody>
          <a:bodyPr anchor="t" rtlCol="false" tIns="0" lIns="0" bIns="0" rIns="0">
            <a:spAutoFit/>
          </a:bodyPr>
          <a:lstStyle/>
          <a:p>
            <a:pPr algn="ctr">
              <a:lnSpc>
                <a:spcPts val="3220"/>
              </a:lnSpc>
            </a:pPr>
            <a:r>
              <a:rPr lang="en-US" b="true" sz="2300" spc="147">
                <a:solidFill>
                  <a:srgbClr val="FFFFFF"/>
                </a:solidFill>
                <a:latin typeface="Montserrat Bold"/>
                <a:ea typeface="Montserrat Bold"/>
                <a:cs typeface="Montserrat Bold"/>
                <a:sym typeface="Montserrat Bold"/>
              </a:rPr>
              <a:t>Display Advertising</a:t>
            </a:r>
          </a:p>
        </p:txBody>
      </p:sp>
      <p:sp>
        <p:nvSpPr>
          <p:cNvPr name="TextBox 32" id="32"/>
          <p:cNvSpPr txBox="true"/>
          <p:nvPr/>
        </p:nvSpPr>
        <p:spPr>
          <a:xfrm rot="0">
            <a:off x="6502511" y="5275223"/>
            <a:ext cx="5282978" cy="389255"/>
          </a:xfrm>
          <a:prstGeom prst="rect">
            <a:avLst/>
          </a:prstGeom>
        </p:spPr>
        <p:txBody>
          <a:bodyPr anchor="t" rtlCol="false" tIns="0" lIns="0" bIns="0" rIns="0">
            <a:spAutoFit/>
          </a:bodyPr>
          <a:lstStyle/>
          <a:p>
            <a:pPr algn="ctr">
              <a:lnSpc>
                <a:spcPts val="3220"/>
              </a:lnSpc>
            </a:pPr>
            <a:r>
              <a:rPr lang="en-US" b="true" sz="2300" spc="147">
                <a:solidFill>
                  <a:srgbClr val="FFFFFF"/>
                </a:solidFill>
                <a:latin typeface="Montserrat Bold"/>
                <a:ea typeface="Montserrat Bold"/>
                <a:cs typeface="Montserrat Bold"/>
                <a:sym typeface="Montserrat Bold"/>
              </a:rPr>
              <a:t>Interactive Ads </a:t>
            </a:r>
          </a:p>
        </p:txBody>
      </p:sp>
      <p:sp>
        <p:nvSpPr>
          <p:cNvPr name="TextBox 33" id="33"/>
          <p:cNvSpPr txBox="true"/>
          <p:nvPr/>
        </p:nvSpPr>
        <p:spPr>
          <a:xfrm rot="0">
            <a:off x="1734963" y="5668580"/>
            <a:ext cx="4330830" cy="2841625"/>
          </a:xfrm>
          <a:prstGeom prst="rect">
            <a:avLst/>
          </a:prstGeom>
        </p:spPr>
        <p:txBody>
          <a:bodyPr anchor="t" rtlCol="false" tIns="0" lIns="0" bIns="0" rIns="0">
            <a:spAutoFit/>
          </a:bodyPr>
          <a:lstStyle/>
          <a:p>
            <a:pPr algn="ctr">
              <a:lnSpc>
                <a:spcPts val="3230"/>
              </a:lnSpc>
            </a:pPr>
          </a:p>
          <a:p>
            <a:pPr algn="ctr" marL="0" indent="0" lvl="0">
              <a:lnSpc>
                <a:spcPts val="3230"/>
              </a:lnSpc>
              <a:spcBef>
                <a:spcPct val="0"/>
              </a:spcBef>
            </a:pPr>
            <a:r>
              <a:rPr lang="en-US" sz="1900">
                <a:solidFill>
                  <a:srgbClr val="FFFFFF">
                    <a:alpha val="80000"/>
                  </a:srgbClr>
                </a:solidFill>
                <a:latin typeface="Open Sans 2"/>
                <a:ea typeface="Open Sans 2"/>
                <a:cs typeface="Open Sans 2"/>
                <a:sym typeface="Open Sans 2"/>
              </a:rPr>
              <a:t>Maximize exposure with display ads strategically placed across Chewy’s site. Engage pet parents with static or dynamic banners on high-traffic pages, driving conversions at key decision-making moments.</a:t>
            </a:r>
            <a:r>
              <a:rPr lang="en-US" sz="1900">
                <a:solidFill>
                  <a:srgbClr val="FFFFFF">
                    <a:alpha val="80000"/>
                  </a:srgbClr>
                </a:solidFill>
                <a:latin typeface="Open Sans 2"/>
                <a:ea typeface="Open Sans 2"/>
                <a:cs typeface="Open Sans 2"/>
                <a:sym typeface="Open Sans 2"/>
              </a:rPr>
              <a:t>.</a:t>
            </a:r>
          </a:p>
        </p:txBody>
      </p:sp>
      <p:sp>
        <p:nvSpPr>
          <p:cNvPr name="TextBox 34" id="34"/>
          <p:cNvSpPr txBox="true"/>
          <p:nvPr/>
        </p:nvSpPr>
        <p:spPr>
          <a:xfrm rot="0">
            <a:off x="6775994" y="5978646"/>
            <a:ext cx="4736012" cy="2841625"/>
          </a:xfrm>
          <a:prstGeom prst="rect">
            <a:avLst/>
          </a:prstGeom>
        </p:spPr>
        <p:txBody>
          <a:bodyPr anchor="t" rtlCol="false" tIns="0" lIns="0" bIns="0" rIns="0">
            <a:spAutoFit/>
          </a:bodyPr>
          <a:lstStyle/>
          <a:p>
            <a:pPr algn="ctr" marL="0" indent="0" lvl="0">
              <a:lnSpc>
                <a:spcPts val="3229"/>
              </a:lnSpc>
              <a:spcBef>
                <a:spcPct val="0"/>
              </a:spcBef>
            </a:pPr>
            <a:r>
              <a:rPr lang="en-US" sz="1899">
                <a:solidFill>
                  <a:srgbClr val="FFFFFF">
                    <a:alpha val="80000"/>
                  </a:srgbClr>
                </a:solidFill>
                <a:latin typeface="Open Sans 2"/>
                <a:ea typeface="Open Sans 2"/>
                <a:cs typeface="Open Sans 2"/>
                <a:sym typeface="Open Sans 2"/>
              </a:rPr>
              <a:t>Make shopping interactive with shoppable videos and AR previews that let pet parents explore and buy with ease. Engage customers at every step with dynamic, educational ads that enhance the shopping experience and drive conversions.</a:t>
            </a:r>
          </a:p>
        </p:txBody>
      </p:sp>
      <p:sp>
        <p:nvSpPr>
          <p:cNvPr name="TextBox 35" id="35"/>
          <p:cNvSpPr txBox="true"/>
          <p:nvPr/>
        </p:nvSpPr>
        <p:spPr>
          <a:xfrm rot="0">
            <a:off x="12489776" y="5275223"/>
            <a:ext cx="3795692" cy="389255"/>
          </a:xfrm>
          <a:prstGeom prst="rect">
            <a:avLst/>
          </a:prstGeom>
        </p:spPr>
        <p:txBody>
          <a:bodyPr anchor="t" rtlCol="false" tIns="0" lIns="0" bIns="0" rIns="0">
            <a:spAutoFit/>
          </a:bodyPr>
          <a:lstStyle/>
          <a:p>
            <a:pPr algn="ctr">
              <a:lnSpc>
                <a:spcPts val="3220"/>
              </a:lnSpc>
            </a:pPr>
            <a:r>
              <a:rPr lang="en-US" b="true" sz="2300" spc="147">
                <a:solidFill>
                  <a:srgbClr val="FFFFFF"/>
                </a:solidFill>
                <a:latin typeface="Montserrat Bold"/>
                <a:ea typeface="Montserrat Bold"/>
                <a:cs typeface="Montserrat Bold"/>
                <a:sym typeface="Montserrat Bold"/>
              </a:rPr>
              <a:t>Loyalty Ads</a:t>
            </a:r>
          </a:p>
        </p:txBody>
      </p:sp>
      <p:sp>
        <p:nvSpPr>
          <p:cNvPr name="TextBox 36" id="36"/>
          <p:cNvSpPr txBox="true"/>
          <p:nvPr/>
        </p:nvSpPr>
        <p:spPr>
          <a:xfrm rot="0">
            <a:off x="12224684" y="5978647"/>
            <a:ext cx="4301173" cy="2841625"/>
          </a:xfrm>
          <a:prstGeom prst="rect">
            <a:avLst/>
          </a:prstGeom>
        </p:spPr>
        <p:txBody>
          <a:bodyPr anchor="t" rtlCol="false" tIns="0" lIns="0" bIns="0" rIns="0">
            <a:spAutoFit/>
          </a:bodyPr>
          <a:lstStyle/>
          <a:p>
            <a:pPr algn="ctr" marL="0" indent="0" lvl="0">
              <a:lnSpc>
                <a:spcPts val="3230"/>
              </a:lnSpc>
              <a:spcBef>
                <a:spcPct val="0"/>
              </a:spcBef>
            </a:pPr>
            <a:r>
              <a:rPr lang="en-US" sz="1900">
                <a:solidFill>
                  <a:srgbClr val="FFFFFF">
                    <a:alpha val="80000"/>
                  </a:srgbClr>
                </a:solidFill>
                <a:latin typeface="Open Sans 2"/>
                <a:ea typeface="Open Sans 2"/>
                <a:cs typeface="Open Sans 2"/>
                <a:sym typeface="Open Sans 2"/>
              </a:rPr>
              <a:t>Boost retention with exclusive ads for Chewy Plus members and Autoship subscribers. Target high-value customers with personalized offers, early access deals, and premium product promotions—driving repeat purchases and long-term loyalty.</a:t>
            </a:r>
          </a:p>
        </p:txBody>
      </p:sp>
      <p:sp>
        <p:nvSpPr>
          <p:cNvPr name="TextBox 37" id="37"/>
          <p:cNvSpPr txBox="true"/>
          <p:nvPr/>
        </p:nvSpPr>
        <p:spPr>
          <a:xfrm rot="0">
            <a:off x="1882999" y="988831"/>
            <a:ext cx="8488595" cy="616618"/>
          </a:xfrm>
          <a:prstGeom prst="rect">
            <a:avLst/>
          </a:prstGeom>
        </p:spPr>
        <p:txBody>
          <a:bodyPr anchor="t" rtlCol="false" tIns="0" lIns="0" bIns="0" rIns="0">
            <a:spAutoFit/>
          </a:bodyPr>
          <a:lstStyle/>
          <a:p>
            <a:pPr algn="l" marL="0" indent="0" lvl="0">
              <a:lnSpc>
                <a:spcPts val="4732"/>
              </a:lnSpc>
              <a:spcBef>
                <a:spcPct val="0"/>
              </a:spcBef>
            </a:pPr>
            <a:r>
              <a:rPr lang="en-US" b="true" sz="4302">
                <a:solidFill>
                  <a:srgbClr val="FFFFFF"/>
                </a:solidFill>
                <a:latin typeface="TT Interphases Bold"/>
                <a:ea typeface="TT Interphases Bold"/>
                <a:cs typeface="TT Interphases Bold"/>
                <a:sym typeface="TT Interphases Bold"/>
              </a:rPr>
              <a:t>Our Solutions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028700" y="708173"/>
            <a:ext cx="8488595" cy="1475105"/>
          </a:xfrm>
          <a:prstGeom prst="rect">
            <a:avLst/>
          </a:prstGeom>
        </p:spPr>
        <p:txBody>
          <a:bodyPr anchor="t" rtlCol="false" tIns="0" lIns="0" bIns="0" rIns="0">
            <a:spAutoFit/>
          </a:bodyPr>
          <a:lstStyle/>
          <a:p>
            <a:pPr algn="l" marL="0" indent="0" lvl="0">
              <a:lnSpc>
                <a:spcPts val="11440"/>
              </a:lnSpc>
              <a:spcBef>
                <a:spcPct val="0"/>
              </a:spcBef>
            </a:pPr>
            <a:r>
              <a:rPr lang="en-US" b="true" sz="10400">
                <a:solidFill>
                  <a:srgbClr val="000000"/>
                </a:solidFill>
                <a:latin typeface="TT Interphases Bold"/>
                <a:ea typeface="TT Interphases Bold"/>
                <a:cs typeface="TT Interphases Bold"/>
                <a:sym typeface="TT Interphases Bold"/>
              </a:rPr>
              <a:t>Mock Up #1</a:t>
            </a:r>
          </a:p>
        </p:txBody>
      </p:sp>
      <p:sp>
        <p:nvSpPr>
          <p:cNvPr name="TextBox 3" id="3"/>
          <p:cNvSpPr txBox="true"/>
          <p:nvPr/>
        </p:nvSpPr>
        <p:spPr>
          <a:xfrm rot="0">
            <a:off x="13055408" y="9382856"/>
            <a:ext cx="4847549" cy="365760"/>
          </a:xfrm>
          <a:prstGeom prst="rect">
            <a:avLst/>
          </a:prstGeom>
        </p:spPr>
        <p:txBody>
          <a:bodyPr anchor="t" rtlCol="false" tIns="0" lIns="0" bIns="0" rIns="0">
            <a:spAutoFit/>
          </a:bodyPr>
          <a:lstStyle/>
          <a:p>
            <a:pPr algn="l">
              <a:lnSpc>
                <a:spcPts val="2940"/>
              </a:lnSpc>
            </a:pPr>
            <a:r>
              <a:rPr lang="en-US" b="true" sz="2100">
                <a:solidFill>
                  <a:srgbClr val="000000"/>
                </a:solidFill>
                <a:latin typeface="Roboto Bold"/>
                <a:ea typeface="Roboto Bold"/>
                <a:cs typeface="Roboto Bold"/>
                <a:sym typeface="Roboto Bold"/>
              </a:rPr>
              <a:t>Digital Banner</a:t>
            </a:r>
          </a:p>
        </p:txBody>
      </p:sp>
      <p:sp>
        <p:nvSpPr>
          <p:cNvPr name="TextBox 4" id="4"/>
          <p:cNvSpPr txBox="true"/>
          <p:nvPr/>
        </p:nvSpPr>
        <p:spPr>
          <a:xfrm rot="0">
            <a:off x="7520518" y="9560974"/>
            <a:ext cx="3411737" cy="224155"/>
          </a:xfrm>
          <a:prstGeom prst="rect">
            <a:avLst/>
          </a:prstGeom>
        </p:spPr>
        <p:txBody>
          <a:bodyPr anchor="t" rtlCol="false" tIns="0" lIns="0" bIns="0" rIns="0">
            <a:spAutoFit/>
          </a:bodyPr>
          <a:lstStyle/>
          <a:p>
            <a:pPr algn="l">
              <a:lnSpc>
                <a:spcPts val="1819"/>
              </a:lnSpc>
            </a:pPr>
          </a:p>
        </p:txBody>
      </p:sp>
      <p:grpSp>
        <p:nvGrpSpPr>
          <p:cNvPr name="Group 5" id="5"/>
          <p:cNvGrpSpPr/>
          <p:nvPr/>
        </p:nvGrpSpPr>
        <p:grpSpPr>
          <a:xfrm rot="0">
            <a:off x="726084" y="2404399"/>
            <a:ext cx="12035548" cy="7380730"/>
            <a:chOff x="0" y="0"/>
            <a:chExt cx="16047397" cy="9840973"/>
          </a:xfrm>
        </p:grpSpPr>
        <p:sp>
          <p:nvSpPr>
            <p:cNvPr name="Freeform 6" id="6"/>
            <p:cNvSpPr/>
            <p:nvPr/>
          </p:nvSpPr>
          <p:spPr>
            <a:xfrm flipH="false" flipV="false" rot="0">
              <a:off x="0" y="0"/>
              <a:ext cx="15778863" cy="1551649"/>
            </a:xfrm>
            <a:custGeom>
              <a:avLst/>
              <a:gdLst/>
              <a:ahLst/>
              <a:cxnLst/>
              <a:rect r="r" b="b" t="t" l="l"/>
              <a:pathLst>
                <a:path h="1551649" w="15778863">
                  <a:moveTo>
                    <a:pt x="0" y="0"/>
                  </a:moveTo>
                  <a:lnTo>
                    <a:pt x="15778863" y="0"/>
                  </a:lnTo>
                  <a:lnTo>
                    <a:pt x="15778863" y="1551649"/>
                  </a:lnTo>
                  <a:lnTo>
                    <a:pt x="0" y="1551649"/>
                  </a:lnTo>
                  <a:lnTo>
                    <a:pt x="0" y="0"/>
                  </a:lnTo>
                  <a:close/>
                </a:path>
              </a:pathLst>
            </a:custGeom>
            <a:blipFill>
              <a:blip r:embed="rId2"/>
              <a:stretch>
                <a:fillRect l="0" t="-3852" r="0" b="-458413"/>
              </a:stretch>
            </a:blipFill>
          </p:spPr>
        </p:sp>
        <p:sp>
          <p:nvSpPr>
            <p:cNvPr name="Freeform 7" id="7"/>
            <p:cNvSpPr/>
            <p:nvPr/>
          </p:nvSpPr>
          <p:spPr>
            <a:xfrm flipH="false" flipV="false" rot="0">
              <a:off x="0" y="6098289"/>
              <a:ext cx="16047397" cy="3742683"/>
            </a:xfrm>
            <a:custGeom>
              <a:avLst/>
              <a:gdLst/>
              <a:ahLst/>
              <a:cxnLst/>
              <a:rect r="r" b="b" t="t" l="l"/>
              <a:pathLst>
                <a:path h="3742683" w="16047397">
                  <a:moveTo>
                    <a:pt x="0" y="0"/>
                  </a:moveTo>
                  <a:lnTo>
                    <a:pt x="16047397" y="0"/>
                  </a:lnTo>
                  <a:lnTo>
                    <a:pt x="16047397" y="3742684"/>
                  </a:lnTo>
                  <a:lnTo>
                    <a:pt x="0" y="3742684"/>
                  </a:lnTo>
                  <a:lnTo>
                    <a:pt x="0" y="0"/>
                  </a:lnTo>
                  <a:close/>
                </a:path>
              </a:pathLst>
            </a:custGeom>
            <a:blipFill>
              <a:blip r:embed="rId2"/>
              <a:stretch>
                <a:fillRect l="0" t="-136482" r="0" b="-590"/>
              </a:stretch>
            </a:blipFill>
          </p:spPr>
        </p:sp>
        <p:sp>
          <p:nvSpPr>
            <p:cNvPr name="Freeform 8" id="8"/>
            <p:cNvSpPr/>
            <p:nvPr/>
          </p:nvSpPr>
          <p:spPr>
            <a:xfrm flipH="false" flipV="false" rot="0">
              <a:off x="0" y="1866852"/>
              <a:ext cx="3036907" cy="3808893"/>
            </a:xfrm>
            <a:custGeom>
              <a:avLst/>
              <a:gdLst/>
              <a:ahLst/>
              <a:cxnLst/>
              <a:rect r="r" b="b" t="t" l="l"/>
              <a:pathLst>
                <a:path h="3808893" w="3036907">
                  <a:moveTo>
                    <a:pt x="0" y="0"/>
                  </a:moveTo>
                  <a:lnTo>
                    <a:pt x="3036907" y="0"/>
                  </a:lnTo>
                  <a:lnTo>
                    <a:pt x="3036907" y="3808893"/>
                  </a:lnTo>
                  <a:lnTo>
                    <a:pt x="0" y="3808893"/>
                  </a:lnTo>
                  <a:lnTo>
                    <a:pt x="0" y="0"/>
                  </a:lnTo>
                  <a:close/>
                </a:path>
              </a:pathLst>
            </a:custGeom>
            <a:blipFill>
              <a:blip r:embed="rId3"/>
              <a:stretch>
                <a:fillRect l="0" t="0" r="0" b="0"/>
              </a:stretch>
            </a:blipFill>
          </p:spPr>
        </p:sp>
        <p:sp>
          <p:nvSpPr>
            <p:cNvPr name="Freeform 9" id="9"/>
            <p:cNvSpPr/>
            <p:nvPr/>
          </p:nvSpPr>
          <p:spPr>
            <a:xfrm flipH="false" flipV="false" rot="0">
              <a:off x="3227406" y="1866852"/>
              <a:ext cx="3036907" cy="3808893"/>
            </a:xfrm>
            <a:custGeom>
              <a:avLst/>
              <a:gdLst/>
              <a:ahLst/>
              <a:cxnLst/>
              <a:rect r="r" b="b" t="t" l="l"/>
              <a:pathLst>
                <a:path h="3808893" w="3036907">
                  <a:moveTo>
                    <a:pt x="0" y="0"/>
                  </a:moveTo>
                  <a:lnTo>
                    <a:pt x="3036906" y="0"/>
                  </a:lnTo>
                  <a:lnTo>
                    <a:pt x="3036906" y="3808893"/>
                  </a:lnTo>
                  <a:lnTo>
                    <a:pt x="0" y="3808893"/>
                  </a:lnTo>
                  <a:lnTo>
                    <a:pt x="0" y="0"/>
                  </a:lnTo>
                  <a:close/>
                </a:path>
              </a:pathLst>
            </a:custGeom>
            <a:blipFill>
              <a:blip r:embed="rId4"/>
              <a:stretch>
                <a:fillRect l="-54" t="0" r="-54" b="0"/>
              </a:stretch>
            </a:blipFill>
          </p:spPr>
        </p:sp>
        <p:sp>
          <p:nvSpPr>
            <p:cNvPr name="Freeform 10" id="10"/>
            <p:cNvSpPr/>
            <p:nvPr/>
          </p:nvSpPr>
          <p:spPr>
            <a:xfrm flipH="false" flipV="false" rot="0">
              <a:off x="6505245" y="1866852"/>
              <a:ext cx="3036907" cy="3808893"/>
            </a:xfrm>
            <a:custGeom>
              <a:avLst/>
              <a:gdLst/>
              <a:ahLst/>
              <a:cxnLst/>
              <a:rect r="r" b="b" t="t" l="l"/>
              <a:pathLst>
                <a:path h="3808893" w="3036907">
                  <a:moveTo>
                    <a:pt x="0" y="0"/>
                  </a:moveTo>
                  <a:lnTo>
                    <a:pt x="3036907" y="0"/>
                  </a:lnTo>
                  <a:lnTo>
                    <a:pt x="3036907" y="3808893"/>
                  </a:lnTo>
                  <a:lnTo>
                    <a:pt x="0" y="3808893"/>
                  </a:lnTo>
                  <a:lnTo>
                    <a:pt x="0" y="0"/>
                  </a:lnTo>
                  <a:close/>
                </a:path>
              </a:pathLst>
            </a:custGeom>
            <a:blipFill>
              <a:blip r:embed="rId5"/>
              <a:stretch>
                <a:fillRect l="0" t="-174" r="0" b="-174"/>
              </a:stretch>
            </a:blipFill>
          </p:spPr>
        </p:sp>
        <p:grpSp>
          <p:nvGrpSpPr>
            <p:cNvPr name="Group 11" id="11"/>
            <p:cNvGrpSpPr/>
            <p:nvPr/>
          </p:nvGrpSpPr>
          <p:grpSpPr>
            <a:xfrm rot="0">
              <a:off x="9655775" y="1860400"/>
              <a:ext cx="6002233" cy="3818938"/>
              <a:chOff x="0" y="0"/>
              <a:chExt cx="1185626" cy="754358"/>
            </a:xfrm>
          </p:grpSpPr>
          <p:sp>
            <p:nvSpPr>
              <p:cNvPr name="Freeform 12" id="12"/>
              <p:cNvSpPr/>
              <p:nvPr/>
            </p:nvSpPr>
            <p:spPr>
              <a:xfrm flipH="false" flipV="false" rot="0">
                <a:off x="0" y="0"/>
                <a:ext cx="1185626" cy="754358"/>
              </a:xfrm>
              <a:custGeom>
                <a:avLst/>
                <a:gdLst/>
                <a:ahLst/>
                <a:cxnLst/>
                <a:rect r="r" b="b" t="t" l="l"/>
                <a:pathLst>
                  <a:path h="754358" w="1185626">
                    <a:moveTo>
                      <a:pt x="0" y="0"/>
                    </a:moveTo>
                    <a:lnTo>
                      <a:pt x="1185626" y="0"/>
                    </a:lnTo>
                    <a:lnTo>
                      <a:pt x="1185626" y="754358"/>
                    </a:lnTo>
                    <a:lnTo>
                      <a:pt x="0" y="754358"/>
                    </a:lnTo>
                    <a:close/>
                  </a:path>
                </a:pathLst>
              </a:custGeom>
              <a:solidFill>
                <a:srgbClr val="0E2B57"/>
              </a:solidFill>
            </p:spPr>
          </p:sp>
          <p:sp>
            <p:nvSpPr>
              <p:cNvPr name="TextBox 13" id="13"/>
              <p:cNvSpPr txBox="true"/>
              <p:nvPr/>
            </p:nvSpPr>
            <p:spPr>
              <a:xfrm>
                <a:off x="0" y="-28575"/>
                <a:ext cx="1185626" cy="782933"/>
              </a:xfrm>
              <a:prstGeom prst="rect">
                <a:avLst/>
              </a:prstGeom>
            </p:spPr>
            <p:txBody>
              <a:bodyPr anchor="ctr" rtlCol="false" tIns="60634" lIns="60634" bIns="60634" rIns="60634"/>
              <a:lstStyle/>
              <a:p>
                <a:pPr algn="ctr">
                  <a:lnSpc>
                    <a:spcPts val="2799"/>
                  </a:lnSpc>
                </a:pPr>
              </a:p>
            </p:txBody>
          </p:sp>
        </p:grpSp>
        <p:pic>
          <p:nvPicPr>
            <p:cNvPr name="Picture 14" id="14"/>
            <p:cNvPicPr>
              <a:picLocks noChangeAspect="true"/>
            </p:cNvPicPr>
            <p:nvPr/>
          </p:nvPicPr>
          <p:blipFill>
            <a:blip r:embed="rId6"/>
            <a:srcRect l="0" t="0" r="0" b="0"/>
            <a:stretch>
              <a:fillRect/>
            </a:stretch>
          </p:blipFill>
          <p:spPr>
            <a:xfrm flipH="false" flipV="false" rot="0">
              <a:off x="11539899" y="4076739"/>
              <a:ext cx="2233986" cy="1351562"/>
            </a:xfrm>
            <a:prstGeom prst="rect">
              <a:avLst/>
            </a:prstGeom>
          </p:spPr>
        </p:pic>
        <p:sp>
          <p:nvSpPr>
            <p:cNvPr name="TextBox 15" id="15"/>
            <p:cNvSpPr txBox="true"/>
            <p:nvPr/>
          </p:nvSpPr>
          <p:spPr>
            <a:xfrm rot="0">
              <a:off x="10111690" y="2786453"/>
              <a:ext cx="5090404" cy="987425"/>
            </a:xfrm>
            <a:prstGeom prst="rect">
              <a:avLst/>
            </a:prstGeom>
          </p:spPr>
          <p:txBody>
            <a:bodyPr anchor="t" rtlCol="false" tIns="0" lIns="0" bIns="0" rIns="0">
              <a:spAutoFit/>
            </a:bodyPr>
            <a:lstStyle/>
            <a:p>
              <a:pPr algn="ctr">
                <a:lnSpc>
                  <a:spcPts val="1699"/>
                </a:lnSpc>
              </a:pPr>
              <a:r>
                <a:rPr lang="en-US" sz="999" spc="119">
                  <a:solidFill>
                    <a:srgbClr val="FFFFFF"/>
                  </a:solidFill>
                  <a:latin typeface="Alice"/>
                  <a:ea typeface="Alice"/>
                  <a:cs typeface="Alice"/>
                  <a:sym typeface="Alice"/>
                </a:rPr>
                <a:t>SO CUTE LUXURY PET BOUTIQUE </a:t>
              </a:r>
            </a:p>
            <a:p>
              <a:pPr algn="ctr">
                <a:lnSpc>
                  <a:spcPts val="2209"/>
                </a:lnSpc>
              </a:pPr>
              <a:r>
                <a:rPr lang="en-US" sz="1299" spc="155">
                  <a:solidFill>
                    <a:srgbClr val="FFFFFF"/>
                  </a:solidFill>
                  <a:latin typeface="Alice"/>
                  <a:ea typeface="Alice"/>
                  <a:cs typeface="Alice"/>
                  <a:sym typeface="Alice"/>
                </a:rPr>
                <a:t>10% OFF WITH CODE: </a:t>
              </a:r>
            </a:p>
            <a:p>
              <a:pPr algn="ctr">
                <a:lnSpc>
                  <a:spcPts val="2379"/>
                </a:lnSpc>
              </a:pPr>
              <a:r>
                <a:rPr lang="en-US" sz="1399" spc="167">
                  <a:solidFill>
                    <a:srgbClr val="FFFFFF"/>
                  </a:solidFill>
                  <a:latin typeface="Alice"/>
                  <a:ea typeface="Alice"/>
                  <a:cs typeface="Alice"/>
                  <a:sym typeface="Alice"/>
                </a:rPr>
                <a:t>PAWSH&amp;BOUJEE</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9701" y="2321231"/>
            <a:ext cx="3658500" cy="7366108"/>
            <a:chOff x="0" y="0"/>
            <a:chExt cx="9461500" cy="19050000"/>
          </a:xfrm>
        </p:grpSpPr>
        <p:sp>
          <p:nvSpPr>
            <p:cNvPr name="Freeform 3" id="3"/>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2"/>
              <a:stretch>
                <a:fillRect l="0" t="-6384" r="0" b="-6384"/>
              </a:stretch>
            </a:blipFill>
          </p:spPr>
        </p:sp>
        <p:sp>
          <p:nvSpPr>
            <p:cNvPr name="Freeform 4" id="4"/>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sp>
        <p:nvSpPr>
          <p:cNvPr name="TextBox 5" id="5"/>
          <p:cNvSpPr txBox="true"/>
          <p:nvPr/>
        </p:nvSpPr>
        <p:spPr>
          <a:xfrm rot="0">
            <a:off x="7520518" y="9560974"/>
            <a:ext cx="3411737" cy="224155"/>
          </a:xfrm>
          <a:prstGeom prst="rect">
            <a:avLst/>
          </a:prstGeom>
        </p:spPr>
        <p:txBody>
          <a:bodyPr anchor="t" rtlCol="false" tIns="0" lIns="0" bIns="0" rIns="0">
            <a:spAutoFit/>
          </a:bodyPr>
          <a:lstStyle/>
          <a:p>
            <a:pPr algn="l">
              <a:lnSpc>
                <a:spcPts val="1819"/>
              </a:lnSpc>
            </a:pPr>
          </a:p>
        </p:txBody>
      </p:sp>
      <p:grpSp>
        <p:nvGrpSpPr>
          <p:cNvPr name="Group 6" id="6"/>
          <p:cNvGrpSpPr>
            <a:grpSpLocks noChangeAspect="true"/>
          </p:cNvGrpSpPr>
          <p:nvPr/>
        </p:nvGrpSpPr>
        <p:grpSpPr>
          <a:xfrm rot="0">
            <a:off x="5272998" y="2321231"/>
            <a:ext cx="3658500" cy="7366108"/>
            <a:chOff x="0" y="0"/>
            <a:chExt cx="9461500" cy="19050000"/>
          </a:xfrm>
        </p:grpSpPr>
        <p:sp>
          <p:nvSpPr>
            <p:cNvPr name="Freeform 7" id="7"/>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4"/>
              <a:stretch>
                <a:fillRect l="0" t="-6384" r="0" b="-6384"/>
              </a:stretch>
            </a:blipFill>
          </p:spPr>
        </p:sp>
        <p:sp>
          <p:nvSpPr>
            <p:cNvPr name="Freeform 8" id="8"/>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grpSp>
        <p:nvGrpSpPr>
          <p:cNvPr name="Group 9" id="9"/>
          <p:cNvGrpSpPr>
            <a:grpSpLocks noChangeAspect="true"/>
          </p:cNvGrpSpPr>
          <p:nvPr/>
        </p:nvGrpSpPr>
        <p:grpSpPr>
          <a:xfrm rot="0">
            <a:off x="9226386" y="2321231"/>
            <a:ext cx="3658500" cy="7366108"/>
            <a:chOff x="0" y="0"/>
            <a:chExt cx="9461500" cy="19050000"/>
          </a:xfrm>
        </p:grpSpPr>
        <p:sp>
          <p:nvSpPr>
            <p:cNvPr name="Freeform 10" id="10"/>
            <p:cNvSpPr/>
            <p:nvPr/>
          </p:nvSpPr>
          <p:spPr>
            <a:xfrm flipH="false" flipV="false" rot="0">
              <a:off x="400304" y="312801"/>
              <a:ext cx="8650859" cy="18424398"/>
            </a:xfrm>
            <a:custGeom>
              <a:avLst/>
              <a:gdLst/>
              <a:ahLst/>
              <a:cxnLst/>
              <a:rect r="r" b="b" t="t" l="l"/>
              <a:pathLst>
                <a:path h="18424398" w="8650859">
                  <a:moveTo>
                    <a:pt x="7532370" y="18424398"/>
                  </a:moveTo>
                  <a:lnTo>
                    <a:pt x="1118489" y="18424398"/>
                  </a:lnTo>
                  <a:cubicBezTo>
                    <a:pt x="500761" y="18424398"/>
                    <a:pt x="0" y="17923636"/>
                    <a:pt x="0" y="17305910"/>
                  </a:cubicBezTo>
                  <a:lnTo>
                    <a:pt x="0" y="1118489"/>
                  </a:lnTo>
                  <a:cubicBezTo>
                    <a:pt x="0" y="500761"/>
                    <a:pt x="500761" y="0"/>
                    <a:pt x="1118489" y="0"/>
                  </a:cubicBezTo>
                  <a:lnTo>
                    <a:pt x="7532370" y="0"/>
                  </a:lnTo>
                  <a:cubicBezTo>
                    <a:pt x="8150098" y="0"/>
                    <a:pt x="8650859" y="500761"/>
                    <a:pt x="8650859" y="1118489"/>
                  </a:cubicBezTo>
                  <a:lnTo>
                    <a:pt x="8650859" y="17305910"/>
                  </a:lnTo>
                  <a:cubicBezTo>
                    <a:pt x="8650732" y="17923636"/>
                    <a:pt x="8150098" y="18424398"/>
                    <a:pt x="7532370" y="18424398"/>
                  </a:cubicBezTo>
                  <a:close/>
                </a:path>
              </a:pathLst>
            </a:custGeom>
            <a:blipFill>
              <a:blip r:embed="rId5"/>
              <a:stretch>
                <a:fillRect l="0" t="-5655" r="0" b="-5655"/>
              </a:stretch>
            </a:blipFill>
          </p:spPr>
        </p:sp>
        <p:sp>
          <p:nvSpPr>
            <p:cNvPr name="Freeform 11" id="11"/>
            <p:cNvSpPr/>
            <p:nvPr/>
          </p:nvSpPr>
          <p:spPr>
            <a:xfrm flipH="false" flipV="false" rot="0">
              <a:off x="0" y="0"/>
              <a:ext cx="9461500" cy="19050000"/>
            </a:xfrm>
            <a:custGeom>
              <a:avLst/>
              <a:gdLst/>
              <a:ahLst/>
              <a:cxnLst/>
              <a:rect r="r" b="b" t="t" l="l"/>
              <a:pathLst>
                <a:path h="19050000" w="9461500">
                  <a:moveTo>
                    <a:pt x="9461500" y="19050000"/>
                  </a:moveTo>
                  <a:lnTo>
                    <a:pt x="0" y="19050000"/>
                  </a:lnTo>
                  <a:lnTo>
                    <a:pt x="0" y="0"/>
                  </a:lnTo>
                  <a:lnTo>
                    <a:pt x="9461500" y="0"/>
                  </a:lnTo>
                  <a:lnTo>
                    <a:pt x="9461500" y="19050000"/>
                  </a:lnTo>
                  <a:close/>
                </a:path>
              </a:pathLst>
            </a:custGeom>
            <a:blipFill>
              <a:blip r:embed="rId3"/>
              <a:stretch>
                <a:fillRect l="-83" t="0" r="-83" b="0"/>
              </a:stretch>
            </a:blipFill>
          </p:spPr>
        </p:sp>
      </p:grpSp>
      <p:sp>
        <p:nvSpPr>
          <p:cNvPr name="TextBox 12" id="12"/>
          <p:cNvSpPr txBox="true"/>
          <p:nvPr/>
        </p:nvSpPr>
        <p:spPr>
          <a:xfrm rot="0">
            <a:off x="1028700" y="708173"/>
            <a:ext cx="8488595" cy="1475105"/>
          </a:xfrm>
          <a:prstGeom prst="rect">
            <a:avLst/>
          </a:prstGeom>
        </p:spPr>
        <p:txBody>
          <a:bodyPr anchor="t" rtlCol="false" tIns="0" lIns="0" bIns="0" rIns="0">
            <a:spAutoFit/>
          </a:bodyPr>
          <a:lstStyle/>
          <a:p>
            <a:pPr algn="l" marL="0" indent="0" lvl="0">
              <a:lnSpc>
                <a:spcPts val="11440"/>
              </a:lnSpc>
              <a:spcBef>
                <a:spcPct val="0"/>
              </a:spcBef>
            </a:pPr>
            <a:r>
              <a:rPr lang="en-US" b="true" sz="10400">
                <a:solidFill>
                  <a:srgbClr val="000000"/>
                </a:solidFill>
                <a:latin typeface="TT Interphases Bold"/>
                <a:ea typeface="TT Interphases Bold"/>
                <a:cs typeface="TT Interphases Bold"/>
                <a:sym typeface="TT Interphases Bold"/>
              </a:rPr>
              <a:t>Mock Up #2</a:t>
            </a:r>
          </a:p>
        </p:txBody>
      </p:sp>
      <p:grpSp>
        <p:nvGrpSpPr>
          <p:cNvPr name="Group 13" id="13"/>
          <p:cNvGrpSpPr/>
          <p:nvPr/>
        </p:nvGrpSpPr>
        <p:grpSpPr>
          <a:xfrm rot="0">
            <a:off x="13036189" y="5686150"/>
            <a:ext cx="4847549" cy="2768770"/>
            <a:chOff x="0" y="0"/>
            <a:chExt cx="6463398" cy="3691693"/>
          </a:xfrm>
        </p:grpSpPr>
        <p:sp>
          <p:nvSpPr>
            <p:cNvPr name="TextBox 14" id="14"/>
            <p:cNvSpPr txBox="true"/>
            <p:nvPr/>
          </p:nvSpPr>
          <p:spPr>
            <a:xfrm rot="0">
              <a:off x="0" y="-47625"/>
              <a:ext cx="6463398" cy="471805"/>
            </a:xfrm>
            <a:prstGeom prst="rect">
              <a:avLst/>
            </a:prstGeom>
          </p:spPr>
          <p:txBody>
            <a:bodyPr anchor="t" rtlCol="false" tIns="0" lIns="0" bIns="0" rIns="0">
              <a:spAutoFit/>
            </a:bodyPr>
            <a:lstStyle/>
            <a:p>
              <a:pPr algn="l">
                <a:lnSpc>
                  <a:spcPts val="2940"/>
                </a:lnSpc>
              </a:pPr>
              <a:r>
                <a:rPr lang="en-US" b="true" sz="2100">
                  <a:solidFill>
                    <a:srgbClr val="000000"/>
                  </a:solidFill>
                  <a:latin typeface="Roboto Bold"/>
                  <a:ea typeface="Roboto Bold"/>
                  <a:cs typeface="Roboto Bold"/>
                  <a:sym typeface="Roboto Bold"/>
                </a:rPr>
                <a:t>Interactive Ads</a:t>
              </a:r>
            </a:p>
          </p:txBody>
        </p:sp>
        <p:sp>
          <p:nvSpPr>
            <p:cNvPr name="TextBox 15" id="15"/>
            <p:cNvSpPr txBox="true"/>
            <p:nvPr/>
          </p:nvSpPr>
          <p:spPr>
            <a:xfrm rot="0">
              <a:off x="0" y="743388"/>
              <a:ext cx="6463398" cy="2948305"/>
            </a:xfrm>
            <a:prstGeom prst="rect">
              <a:avLst/>
            </a:prstGeom>
          </p:spPr>
          <p:txBody>
            <a:bodyPr anchor="t" rtlCol="false" tIns="0" lIns="0" bIns="0" rIns="0">
              <a:spAutoFit/>
            </a:bodyPr>
            <a:lstStyle/>
            <a:p>
              <a:pPr algn="l">
                <a:lnSpc>
                  <a:spcPts val="2940"/>
                </a:lnSpc>
              </a:pPr>
              <a:r>
                <a:rPr lang="en-US" sz="2100">
                  <a:solidFill>
                    <a:srgbClr val="000000"/>
                  </a:solidFill>
                  <a:latin typeface="TT Interphases"/>
                  <a:ea typeface="TT Interphases"/>
                  <a:cs typeface="TT Interphases"/>
                  <a:sym typeface="TT Interphases"/>
                </a:rPr>
                <a:t>Concept: “Swipe to Reveal Purple Pet Bed”. An interactive mobile ad invites users to swipe and uncover the new product, showcasing its comfort and innovative design in a fun and engaging way. </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7520518" y="9560974"/>
            <a:ext cx="3411737" cy="224155"/>
          </a:xfrm>
          <a:prstGeom prst="rect">
            <a:avLst/>
          </a:prstGeom>
        </p:spPr>
        <p:txBody>
          <a:bodyPr anchor="t" rtlCol="false" tIns="0" lIns="0" bIns="0" rIns="0">
            <a:spAutoFit/>
          </a:bodyPr>
          <a:lstStyle/>
          <a:p>
            <a:pPr algn="l">
              <a:lnSpc>
                <a:spcPts val="1819"/>
              </a:lnSpc>
            </a:pPr>
          </a:p>
        </p:txBody>
      </p:sp>
      <p:grpSp>
        <p:nvGrpSpPr>
          <p:cNvPr name="Group 3" id="3"/>
          <p:cNvGrpSpPr/>
          <p:nvPr/>
        </p:nvGrpSpPr>
        <p:grpSpPr>
          <a:xfrm rot="0">
            <a:off x="1473414" y="1454151"/>
            <a:ext cx="6933304" cy="8604249"/>
            <a:chOff x="0" y="0"/>
            <a:chExt cx="9244405" cy="11472332"/>
          </a:xfrm>
        </p:grpSpPr>
        <p:sp>
          <p:nvSpPr>
            <p:cNvPr name="Freeform 4" id="4"/>
            <p:cNvSpPr/>
            <p:nvPr/>
          </p:nvSpPr>
          <p:spPr>
            <a:xfrm flipH="false" flipV="false" rot="0">
              <a:off x="0" y="0"/>
              <a:ext cx="9244405" cy="11472332"/>
            </a:xfrm>
            <a:custGeom>
              <a:avLst/>
              <a:gdLst/>
              <a:ahLst/>
              <a:cxnLst/>
              <a:rect r="r" b="b" t="t" l="l"/>
              <a:pathLst>
                <a:path h="11472332" w="9244405">
                  <a:moveTo>
                    <a:pt x="0" y="0"/>
                  </a:moveTo>
                  <a:lnTo>
                    <a:pt x="9244405" y="0"/>
                  </a:lnTo>
                  <a:lnTo>
                    <a:pt x="9244405" y="11472332"/>
                  </a:lnTo>
                  <a:lnTo>
                    <a:pt x="0" y="11472332"/>
                  </a:lnTo>
                  <a:lnTo>
                    <a:pt x="0" y="0"/>
                  </a:lnTo>
                  <a:close/>
                </a:path>
              </a:pathLst>
            </a:custGeom>
            <a:blipFill>
              <a:blip r:embed="rId2"/>
              <a:stretch>
                <a:fillRect l="0" t="0" r="0" b="0"/>
              </a:stretch>
            </a:blipFill>
          </p:spPr>
        </p:sp>
      </p:grpSp>
      <p:sp>
        <p:nvSpPr>
          <p:cNvPr name="TextBox 5" id="5"/>
          <p:cNvSpPr txBox="true"/>
          <p:nvPr/>
        </p:nvSpPr>
        <p:spPr>
          <a:xfrm rot="0">
            <a:off x="9544049" y="664943"/>
            <a:ext cx="8488595" cy="1475105"/>
          </a:xfrm>
          <a:prstGeom prst="rect">
            <a:avLst/>
          </a:prstGeom>
        </p:spPr>
        <p:txBody>
          <a:bodyPr anchor="t" rtlCol="false" tIns="0" lIns="0" bIns="0" rIns="0">
            <a:spAutoFit/>
          </a:bodyPr>
          <a:lstStyle/>
          <a:p>
            <a:pPr algn="l" marL="0" indent="0" lvl="0">
              <a:lnSpc>
                <a:spcPts val="11440"/>
              </a:lnSpc>
              <a:spcBef>
                <a:spcPct val="0"/>
              </a:spcBef>
            </a:pPr>
            <a:r>
              <a:rPr lang="en-US" b="true" sz="10400">
                <a:solidFill>
                  <a:srgbClr val="000000"/>
                </a:solidFill>
                <a:latin typeface="TT Interphases Bold"/>
                <a:ea typeface="TT Interphases Bold"/>
                <a:cs typeface="TT Interphases Bold"/>
                <a:sym typeface="TT Interphases Bold"/>
              </a:rPr>
              <a:t>Mock Up #3</a:t>
            </a:r>
          </a:p>
        </p:txBody>
      </p:sp>
      <p:grpSp>
        <p:nvGrpSpPr>
          <p:cNvPr name="Group 6" id="6"/>
          <p:cNvGrpSpPr/>
          <p:nvPr/>
        </p:nvGrpSpPr>
        <p:grpSpPr>
          <a:xfrm rot="0">
            <a:off x="13054680" y="5432255"/>
            <a:ext cx="4847549" cy="4626145"/>
            <a:chOff x="0" y="0"/>
            <a:chExt cx="6463398" cy="6168193"/>
          </a:xfrm>
        </p:grpSpPr>
        <p:sp>
          <p:nvSpPr>
            <p:cNvPr name="TextBox 7" id="7"/>
            <p:cNvSpPr txBox="true"/>
            <p:nvPr/>
          </p:nvSpPr>
          <p:spPr>
            <a:xfrm rot="0">
              <a:off x="0" y="-47625"/>
              <a:ext cx="6463398" cy="967105"/>
            </a:xfrm>
            <a:prstGeom prst="rect">
              <a:avLst/>
            </a:prstGeom>
          </p:spPr>
          <p:txBody>
            <a:bodyPr anchor="t" rtlCol="false" tIns="0" lIns="0" bIns="0" rIns="0">
              <a:spAutoFit/>
            </a:bodyPr>
            <a:lstStyle/>
            <a:p>
              <a:pPr algn="l">
                <a:lnSpc>
                  <a:spcPts val="2940"/>
                </a:lnSpc>
              </a:pPr>
              <a:r>
                <a:rPr lang="en-US" b="true" sz="2100">
                  <a:solidFill>
                    <a:srgbClr val="000000"/>
                  </a:solidFill>
                  <a:latin typeface="Roboto Bold"/>
                  <a:ea typeface="Roboto Bold"/>
                  <a:cs typeface="Roboto Bold"/>
                  <a:sym typeface="Roboto Bold"/>
                </a:rPr>
                <a:t>Loyalty Ads: Targeted, Personalized &amp; Impactful</a:t>
              </a:r>
            </a:p>
          </p:txBody>
        </p:sp>
        <p:sp>
          <p:nvSpPr>
            <p:cNvPr name="TextBox 8" id="8"/>
            <p:cNvSpPr txBox="true"/>
            <p:nvPr/>
          </p:nvSpPr>
          <p:spPr>
            <a:xfrm rot="0">
              <a:off x="0" y="1238688"/>
              <a:ext cx="6463398" cy="4929505"/>
            </a:xfrm>
            <a:prstGeom prst="rect">
              <a:avLst/>
            </a:prstGeom>
          </p:spPr>
          <p:txBody>
            <a:bodyPr anchor="t" rtlCol="false" tIns="0" lIns="0" bIns="0" rIns="0">
              <a:spAutoFit/>
            </a:bodyPr>
            <a:lstStyle/>
            <a:p>
              <a:pPr algn="l">
                <a:lnSpc>
                  <a:spcPts val="2940"/>
                </a:lnSpc>
              </a:pPr>
              <a:r>
                <a:rPr lang="en-US" sz="2100">
                  <a:solidFill>
                    <a:srgbClr val="000000"/>
                  </a:solidFill>
                  <a:latin typeface="Roboto"/>
                  <a:ea typeface="Roboto"/>
                  <a:cs typeface="Roboto"/>
                  <a:sym typeface="Roboto"/>
                </a:rPr>
                <a:t>Chewy enables businesses to reach the right customers with personalized loyalty ads, delivered via app, web, or email. Using data-driven insights, we target subscribers based on their preferences, purchase history, and browsing behavior. This ensures every ad feels relevant, increasing engagement and conversions.</a:t>
              </a:r>
            </a:p>
            <a:p>
              <a:pPr algn="l">
                <a:lnSpc>
                  <a:spcPts val="294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DAGhSazFPFU</dc:identifier>
  <dcterms:modified xsi:type="dcterms:W3CDTF">2011-08-01T06:04:30Z</dcterms:modified>
  <cp:revision>1</cp:revision>
  <dc:title>Social Media Style Guide Presentation in Black and White Simple Style</dc:title>
</cp:coreProperties>
</file>